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67" r:id="rId1"/>
  </p:sldMasterIdLst>
  <p:notesMasterIdLst>
    <p:notesMasterId r:id="rId37"/>
  </p:notesMasterIdLst>
  <p:sldIdLst>
    <p:sldId id="256" r:id="rId2"/>
    <p:sldId id="281" r:id="rId3"/>
    <p:sldId id="257" r:id="rId4"/>
    <p:sldId id="258" r:id="rId5"/>
    <p:sldId id="259" r:id="rId6"/>
    <p:sldId id="263" r:id="rId7"/>
    <p:sldId id="262" r:id="rId8"/>
    <p:sldId id="260" r:id="rId9"/>
    <p:sldId id="265" r:id="rId10"/>
    <p:sldId id="266" r:id="rId11"/>
    <p:sldId id="267" r:id="rId12"/>
    <p:sldId id="273" r:id="rId13"/>
    <p:sldId id="274" r:id="rId14"/>
    <p:sldId id="269" r:id="rId15"/>
    <p:sldId id="270" r:id="rId16"/>
    <p:sldId id="275" r:id="rId17"/>
    <p:sldId id="276" r:id="rId18"/>
    <p:sldId id="271" r:id="rId19"/>
    <p:sldId id="272" r:id="rId20"/>
    <p:sldId id="278" r:id="rId21"/>
    <p:sldId id="277" r:id="rId22"/>
    <p:sldId id="283" r:id="rId23"/>
    <p:sldId id="284" r:id="rId24"/>
    <p:sldId id="285" r:id="rId25"/>
    <p:sldId id="286" r:id="rId26"/>
    <p:sldId id="279" r:id="rId27"/>
    <p:sldId id="268" r:id="rId28"/>
    <p:sldId id="288" r:id="rId29"/>
    <p:sldId id="289" r:id="rId30"/>
    <p:sldId id="290" r:id="rId31"/>
    <p:sldId id="280" r:id="rId32"/>
    <p:sldId id="261" r:id="rId33"/>
    <p:sldId id="264" r:id="rId34"/>
    <p:sldId id="287" r:id="rId35"/>
    <p:sldId id="291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8F8F8"/>
    <a:srgbClr val="CC0000"/>
    <a:srgbClr val="FFFFFF"/>
    <a:srgbClr val="FF6600"/>
    <a:srgbClr val="0000FF"/>
    <a:srgbClr val="00FF00"/>
    <a:srgbClr val="0000A0"/>
    <a:srgbClr val="003000"/>
    <a:srgbClr val="7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79977" autoAdjust="0"/>
  </p:normalViewPr>
  <p:slideViewPr>
    <p:cSldViewPr snapToGrid="0">
      <p:cViewPr varScale="1">
        <p:scale>
          <a:sx n="92" d="100"/>
          <a:sy n="92" d="100"/>
        </p:scale>
        <p:origin x="13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image1.jpe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C0397B-51FE-4103-AB9A-3E40ACBFD7F3}" type="datetimeFigureOut">
              <a:rPr lang="fr-FR" smtClean="0"/>
              <a:t>17/01/2018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92F55-7C58-4D3A-848F-490B293E64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5917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Lena </a:t>
            </a:r>
            <a:r>
              <a:rPr lang="fr-FR" dirty="0" err="1" smtClean="0"/>
              <a:t>Söderberg</a:t>
            </a:r>
            <a:endParaRPr lang="fr-FR" dirty="0" smtClean="0"/>
          </a:p>
          <a:p>
            <a:r>
              <a:rPr lang="fr-FR" dirty="0" smtClean="0"/>
              <a:t>Question </a:t>
            </a:r>
            <a:r>
              <a:rPr lang="fr-FR" dirty="0" smtClean="0">
                <a:sym typeface="Wingdings" panose="05000000000000000000" pitchFamily="2" charset="2"/>
              </a:rPr>
              <a:t> ne Pas hésiter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2082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3941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676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97293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 smtClean="0"/>
              <a:t>Ascii</a:t>
            </a:r>
            <a:r>
              <a:rPr lang="fr-FR" sz="1200" baseline="0" dirty="0" smtClean="0"/>
              <a:t> = </a:t>
            </a:r>
            <a:r>
              <a:rPr lang="fr-FR" sz="1200" dirty="0" smtClean="0"/>
              <a:t>Caractères imprimables = [9;126]</a:t>
            </a:r>
            <a:r>
              <a:rPr lang="fr-FR" sz="1200" baseline="0" dirty="0" smtClean="0"/>
              <a:t> </a:t>
            </a:r>
            <a:endParaRPr lang="fr-FR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 smtClean="0"/>
              <a:t>Texte aussi long que l’image, sinon répétition de motif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91391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17008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Lena </a:t>
            </a:r>
            <a:r>
              <a:rPr lang="fr-FR" dirty="0" err="1" smtClean="0"/>
              <a:t>Söderberg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32046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Texte ASCII</a:t>
            </a:r>
            <a:r>
              <a:rPr lang="fr-FR" baseline="0" dirty="0" smtClean="0"/>
              <a:t> </a:t>
            </a:r>
            <a:r>
              <a:rPr lang="fr-FR" sz="1200" dirty="0" smtClean="0"/>
              <a:t>( lignes )</a:t>
            </a:r>
          </a:p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642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82289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28846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9798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64354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 smtClean="0"/>
              <a:t>( lignes 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82089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5985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22785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92335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58436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0876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Revoir</a:t>
            </a:r>
            <a:r>
              <a:rPr lang="fr-FR" baseline="0" dirty="0" smtClean="0"/>
              <a:t> un peu toutes les images + </a:t>
            </a:r>
            <a:r>
              <a:rPr lang="fr-FR" baseline="0" dirty="0" err="1" smtClean="0"/>
              <a:t>Stereogramme</a:t>
            </a:r>
            <a:r>
              <a:rPr lang="fr-FR" baseline="0" dirty="0" smtClean="0"/>
              <a:t> (faux effet de profondeur avec l’</a:t>
            </a:r>
            <a:r>
              <a:rPr lang="fr-FR" baseline="0" dirty="0" err="1" smtClean="0"/>
              <a:t>accomodation</a:t>
            </a:r>
            <a:r>
              <a:rPr lang="fr-FR" baseline="0" dirty="0" smtClean="0"/>
              <a:t>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2052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91889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95333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Note : commence à</a:t>
            </a:r>
            <a:r>
              <a:rPr lang="fr-FR" baseline="0" dirty="0" smtClean="0"/>
              <a:t> la deuxième ligne</a:t>
            </a:r>
          </a:p>
          <a:p>
            <a:r>
              <a:rPr lang="fr-FR" baseline="0" dirty="0" smtClean="0"/>
              <a:t>Boucle « tant que Secret &lt; N »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309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64488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3813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488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94772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021086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999882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1257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 smtClean="0"/>
              <a:t>484 AV JC : </a:t>
            </a:r>
            <a:r>
              <a:rPr lang="fr-FR" b="1" dirty="0" err="1" smtClean="0"/>
              <a:t>Xerxes</a:t>
            </a:r>
            <a:r>
              <a:rPr lang="fr-FR" b="1" dirty="0" smtClean="0"/>
              <a:t> </a:t>
            </a:r>
            <a:r>
              <a:rPr lang="fr-FR" dirty="0" smtClean="0"/>
              <a:t>(roi Perse) transmettre</a:t>
            </a:r>
            <a:r>
              <a:rPr lang="fr-FR" baseline="0" dirty="0" smtClean="0"/>
              <a:t> des messages </a:t>
            </a:r>
            <a:r>
              <a:rPr lang="fr-FR" b="1" baseline="0" dirty="0" smtClean="0"/>
              <a:t>pour monter une armée</a:t>
            </a:r>
            <a:r>
              <a:rPr lang="fr-FR" baseline="0" dirty="0" smtClean="0"/>
              <a:t>. Le message était gravé dans la tablette en bois, sous cire, la faisant passer pour une tablette « neuve ». </a:t>
            </a:r>
            <a:endParaRPr lang="fr-FR" baseline="0" dirty="0" smtClean="0"/>
          </a:p>
          <a:p>
            <a:r>
              <a:rPr lang="fr-FR" baseline="0" dirty="0" smtClean="0"/>
              <a:t>Même </a:t>
            </a:r>
            <a:r>
              <a:rPr lang="fr-FR" baseline="0" dirty="0" smtClean="0"/>
              <a:t>roi: </a:t>
            </a:r>
            <a:r>
              <a:rPr lang="fr-FR" b="1" baseline="0" dirty="0" smtClean="0"/>
              <a:t>rasé le crane de son esclave</a:t>
            </a:r>
            <a:r>
              <a:rPr lang="fr-FR" baseline="0" dirty="0" smtClean="0"/>
              <a:t>, tatoué le message, puis attendre que ca repousse avant d’envoyer son messager.</a:t>
            </a:r>
          </a:p>
          <a:p>
            <a:r>
              <a:rPr lang="fr-FR" b="1" baseline="0" dirty="0" smtClean="0"/>
              <a:t>Chine </a:t>
            </a:r>
            <a:r>
              <a:rPr lang="fr-FR" baseline="0" dirty="0" smtClean="0"/>
              <a:t>: (date ?) </a:t>
            </a:r>
            <a:r>
              <a:rPr lang="fr-FR" b="1" baseline="0" dirty="0" smtClean="0"/>
              <a:t>Ecrivait le message sur de la soie</a:t>
            </a:r>
            <a:r>
              <a:rPr lang="fr-FR" baseline="0" dirty="0" smtClean="0"/>
              <a:t>, puis boulette avec de la cire, puis avalait.</a:t>
            </a:r>
          </a:p>
          <a:p>
            <a:r>
              <a:rPr lang="fr-FR" b="1" baseline="0" dirty="0" smtClean="0"/>
              <a:t>2</a:t>
            </a:r>
            <a:r>
              <a:rPr lang="fr-FR" b="1" baseline="30000" dirty="0" smtClean="0"/>
              <a:t>nd</a:t>
            </a:r>
            <a:r>
              <a:rPr lang="fr-FR" b="1" baseline="0" dirty="0" smtClean="0"/>
              <a:t> guerre mondiale </a:t>
            </a:r>
            <a:r>
              <a:rPr lang="fr-FR" baseline="0" dirty="0" smtClean="0"/>
              <a:t>: Technique du « </a:t>
            </a:r>
            <a:r>
              <a:rPr lang="fr-FR" b="1" baseline="0" dirty="0" err="1" smtClean="0"/>
              <a:t>micropoint</a:t>
            </a:r>
            <a:r>
              <a:rPr lang="fr-FR" baseline="0" dirty="0" smtClean="0"/>
              <a:t> » (réduire un texte ou une image à une échelle microscopique). Utilisée pendant la 2</a:t>
            </a:r>
            <a:r>
              <a:rPr lang="fr-FR" baseline="30000" dirty="0" smtClean="0"/>
              <a:t>nd</a:t>
            </a:r>
            <a:r>
              <a:rPr lang="fr-FR" baseline="0" dirty="0" smtClean="0"/>
              <a:t> guerre mondiale sur des fausses </a:t>
            </a:r>
            <a:r>
              <a:rPr lang="fr-FR" baseline="0" dirty="0" smtClean="0"/>
              <a:t>pièces </a:t>
            </a:r>
            <a:r>
              <a:rPr lang="fr-FR" baseline="0" dirty="0" smtClean="0"/>
              <a:t>par exemple.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3159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 dirty="0" smtClean="0"/>
              <a:t>CIA : </a:t>
            </a:r>
            <a:r>
              <a:rPr lang="fr-FR" b="1" dirty="0" smtClean="0"/>
              <a:t>CICADA 3301 </a:t>
            </a:r>
            <a:r>
              <a:rPr lang="fr-FR" dirty="0" smtClean="0"/>
              <a:t>= Long challenge </a:t>
            </a:r>
            <a:r>
              <a:rPr lang="fr-FR" dirty="0" smtClean="0"/>
              <a:t>sténographique  </a:t>
            </a:r>
            <a:r>
              <a:rPr lang="fr-FR" dirty="0" smtClean="0"/>
              <a:t>possiblement</a:t>
            </a:r>
            <a:r>
              <a:rPr lang="fr-FR" baseline="0" dirty="0" smtClean="0"/>
              <a:t> organisé par des agents de la CIA </a:t>
            </a:r>
          </a:p>
          <a:p>
            <a:pPr marL="171450" indent="-171450">
              <a:buFontTx/>
              <a:buChar char="-"/>
            </a:pPr>
            <a:r>
              <a:rPr lang="fr-FR" b="1" baseline="0" dirty="0" smtClean="0"/>
              <a:t>Challenge de l’ANSSI </a:t>
            </a:r>
            <a:r>
              <a:rPr lang="fr-FR" baseline="0" dirty="0" smtClean="0"/>
              <a:t>=&gt; But de recruter ?</a:t>
            </a:r>
          </a:p>
          <a:p>
            <a:pPr marL="171450" indent="-171450">
              <a:buFontTx/>
              <a:buChar char="-"/>
            </a:pPr>
            <a:r>
              <a:rPr lang="fr-FR" b="1" baseline="0" dirty="0" smtClean="0"/>
              <a:t>Exfiltration de donnée </a:t>
            </a:r>
            <a:r>
              <a:rPr lang="fr-FR" baseline="0" dirty="0" smtClean="0"/>
              <a:t>(</a:t>
            </a:r>
            <a:r>
              <a:rPr lang="fr-FR" b="1" baseline="0" dirty="0" smtClean="0"/>
              <a:t>Post Twitter, Post de vidéo</a:t>
            </a:r>
            <a:r>
              <a:rPr lang="fr-FR" baseline="0" dirty="0" smtClean="0"/>
              <a:t>) http://securityaffairs.co/wordpress/30624/cyber-crime/hackers-used-data-exfiltration-based-video-steganography.html </a:t>
            </a:r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2178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Aussi appelé « Tatouage numérique »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317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7140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6799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Layers</a:t>
            </a:r>
            <a:r>
              <a:rPr lang="fr-FR" dirty="0" smtClean="0"/>
              <a:t> : RGB ou CMJN + couche</a:t>
            </a:r>
            <a:r>
              <a:rPr lang="fr-FR" baseline="0" dirty="0" smtClean="0"/>
              <a:t> transparence alpha (ou monochrome)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D92F55-7C58-4D3A-848F-490B293E6462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3193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2DC10C0-1101-44DB-AAD5-C6F10E1005AC}" type="datetime1">
              <a:rPr lang="fr-FR" smtClean="0"/>
              <a:t>17/01/2018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25896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9176E-0970-4CAA-8718-891674883E4A}" type="datetime1">
              <a:rPr lang="fr-FR" smtClean="0"/>
              <a:t>17/01/2018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8893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A9EBB-FD5C-4844-A408-B01CB0F22D86}" type="datetime1">
              <a:rPr lang="fr-FR" smtClean="0"/>
              <a:t>17/01/2018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4477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CFDA9-494D-4769-88B5-A3636EDC6129}" type="datetime1">
              <a:rPr lang="fr-FR" smtClean="0"/>
              <a:t>17/01/2018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1928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DC69-9F38-421B-A42A-2D7B11A11C6E}" type="datetime1">
              <a:rPr lang="fr-FR" smtClean="0"/>
              <a:t>17/01/2018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19492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61DB3-033D-4CB9-9AB2-4FB4E703E237}" type="datetime1">
              <a:rPr lang="fr-FR" smtClean="0"/>
              <a:t>17/01/2018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0980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DA5B6-70E8-4A11-BE41-F23EBEEEDB28}" type="datetime1">
              <a:rPr lang="fr-FR" smtClean="0"/>
              <a:t>17/01/2018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1251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7B81B-1C0C-4B46-82A1-1D32FA3F1A5D}" type="datetime1">
              <a:rPr lang="fr-FR" smtClean="0"/>
              <a:t>17/01/2018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87668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5A510-D334-4FAE-946B-C0D13851D480}" type="datetime1">
              <a:rPr lang="fr-FR" smtClean="0"/>
              <a:t>17/01/2018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5135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435EA-7192-4FF8-8D9B-508EABC24FB5}" type="datetime1">
              <a:rPr lang="fr-FR" smtClean="0"/>
              <a:t>17/01/2018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3540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953AE-0F22-4FF5-87FD-1466E41443A8}" type="datetime1">
              <a:rPr lang="fr-FR" smtClean="0"/>
              <a:t>17/01/2018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8306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EB449-43BF-491A-8154-CDCC3C544A3F}" type="datetime1">
              <a:rPr lang="fr-FR" smtClean="0"/>
              <a:t>17/01/2018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03322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237DF-D8BC-4E50-A49D-F4F6C4B9B5DF}" type="datetime1">
              <a:rPr lang="fr-FR" smtClean="0"/>
              <a:t>17/01/2018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110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D37D-D07D-4F5B-A085-7556B5287BD1}" type="datetime1">
              <a:rPr lang="fr-FR" smtClean="0"/>
              <a:t>17/01/2018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41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EFFC9-28B9-4FAD-B658-AD236FC88E30}" type="datetime1">
              <a:rPr lang="fr-FR" smtClean="0"/>
              <a:t>17/01/2018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9065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53C5D-398E-437D-B43A-DDD23C389E8B}" type="datetime1">
              <a:rPr lang="fr-FR" smtClean="0"/>
              <a:t>17/01/2018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2141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9174F-AE07-4399-BE6C-0E6490DB1B68}" type="datetime1">
              <a:rPr lang="fr-FR" smtClean="0"/>
              <a:t>17/01/2018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024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798A8BA-F62F-437D-B846-3C01BC78B01F}" type="datetime1">
              <a:rPr lang="fr-FR" smtClean="0"/>
              <a:t>17/01/2018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F1567E4-6F59-4D8E-BAB2-DA719AE9880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6920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8" r:id="rId1"/>
    <p:sldLayoutId id="2147484169" r:id="rId2"/>
    <p:sldLayoutId id="2147484170" r:id="rId3"/>
    <p:sldLayoutId id="2147484171" r:id="rId4"/>
    <p:sldLayoutId id="2147484172" r:id="rId5"/>
    <p:sldLayoutId id="2147484173" r:id="rId6"/>
    <p:sldLayoutId id="2147484174" r:id="rId7"/>
    <p:sldLayoutId id="2147484175" r:id="rId8"/>
    <p:sldLayoutId id="2147484176" r:id="rId9"/>
    <p:sldLayoutId id="2147484177" r:id="rId10"/>
    <p:sldLayoutId id="2147484178" r:id="rId11"/>
    <p:sldLayoutId id="2147484179" r:id="rId12"/>
    <p:sldLayoutId id="2147484180" r:id="rId13"/>
    <p:sldLayoutId id="2147484181" r:id="rId14"/>
    <p:sldLayoutId id="2147484182" r:id="rId15"/>
    <p:sldLayoutId id="2147484183" r:id="rId16"/>
    <p:sldLayoutId id="2147484184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inter_steganography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teShYhts2So?t=1m26s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quack1.me/fichiers_polyglottes.html" TargetMode="External"/><Relationship Id="rId4" Type="http://schemas.openxmlformats.org/officeDocument/2006/relationships/hyperlink" Target="https://www.nolimitsecu.fr/ange-albertini-funky-file-formats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Stéganographie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Introduction à la Stéganographie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74691">
            <a:off x="243022" y="1253775"/>
            <a:ext cx="2982474" cy="2982474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222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3552824" cy="1151965"/>
          </a:xfrm>
        </p:spPr>
        <p:txBody>
          <a:bodyPr>
            <a:normAutofit fontScale="90000"/>
          </a:bodyPr>
          <a:lstStyle/>
          <a:p>
            <a:r>
              <a:rPr lang="fr-FR" dirty="0" smtClean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Couleurs : </a:t>
            </a:r>
            <a:br>
              <a:rPr lang="fr-FR" dirty="0" smtClean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</a:rPr>
            </a:br>
            <a:r>
              <a:rPr lang="fr-FR" dirty="0" smtClean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Mode RGB(A)</a:t>
            </a:r>
            <a:endParaRPr lang="fr-FR" dirty="0">
              <a:ln w="28575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3527490"/>
            <a:ext cx="10394707" cy="1640785"/>
          </a:xfrm>
          <a:solidFill>
            <a:srgbClr val="FFFFFF">
              <a:alpha val="74902"/>
            </a:srgbClr>
          </a:solidFill>
        </p:spPr>
        <p:txBody>
          <a:bodyPr/>
          <a:lstStyle/>
          <a:p>
            <a:r>
              <a:rPr lang="fr-FR" dirty="0" smtClean="0"/>
              <a:t>256 nuances par layer [0:255]</a:t>
            </a:r>
          </a:p>
          <a:p>
            <a:r>
              <a:rPr lang="fr-FR" dirty="0" smtClean="0"/>
              <a:t>+16 Millions de couleurs </a:t>
            </a:r>
            <a:r>
              <a:rPr lang="fr-FR" dirty="0"/>
              <a:t>( 255³ </a:t>
            </a:r>
            <a:r>
              <a:rPr lang="fr-FR" dirty="0" smtClean="0"/>
              <a:t>)</a:t>
            </a:r>
          </a:p>
          <a:p>
            <a:r>
              <a:rPr lang="fr-FR" dirty="0" smtClean="0"/>
              <a:t>Couche RGB (</a:t>
            </a:r>
            <a:r>
              <a:rPr lang="fr-FR" dirty="0" err="1" smtClean="0"/>
              <a:t>Red</a:t>
            </a:r>
            <a:r>
              <a:rPr lang="fr-FR" dirty="0" smtClean="0"/>
              <a:t>; Green; Blue) + Couche « Alpha » pour la transparence (optionnelle).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862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Couleurs: Vision « binaire »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11</a:t>
            </a:fld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1345224" y="3115417"/>
            <a:ext cx="553915" cy="5715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2833312" y="2046415"/>
            <a:ext cx="553915" cy="571500"/>
          </a:xfrm>
          <a:prstGeom prst="rect">
            <a:avLst/>
          </a:prstGeom>
          <a:solidFill>
            <a:srgbClr val="7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2833311" y="3115417"/>
            <a:ext cx="553915" cy="571500"/>
          </a:xfrm>
          <a:prstGeom prst="rect">
            <a:avLst/>
          </a:prstGeom>
          <a:solidFill>
            <a:srgbClr val="003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2833310" y="4184419"/>
            <a:ext cx="553915" cy="571500"/>
          </a:xfrm>
          <a:prstGeom prst="rect">
            <a:avLst/>
          </a:prstGeom>
          <a:solidFill>
            <a:srgbClr val="0000A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" name="Connecteur droit avec flèche 12"/>
          <p:cNvCxnSpPr>
            <a:stCxn id="5" idx="3"/>
            <a:endCxn id="7" idx="1"/>
          </p:cNvCxnSpPr>
          <p:nvPr/>
        </p:nvCxnSpPr>
        <p:spPr>
          <a:xfrm flipV="1">
            <a:off x="1899139" y="2332165"/>
            <a:ext cx="934173" cy="1069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>
            <a:stCxn id="5" idx="3"/>
            <a:endCxn id="8" idx="1"/>
          </p:cNvCxnSpPr>
          <p:nvPr/>
        </p:nvCxnSpPr>
        <p:spPr>
          <a:xfrm>
            <a:off x="1899139" y="3401167"/>
            <a:ext cx="934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5" idx="3"/>
            <a:endCxn id="9" idx="1"/>
          </p:cNvCxnSpPr>
          <p:nvPr/>
        </p:nvCxnSpPr>
        <p:spPr>
          <a:xfrm>
            <a:off x="1899139" y="3401167"/>
            <a:ext cx="934171" cy="1069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/>
          <p:cNvSpPr txBox="1"/>
          <p:nvPr/>
        </p:nvSpPr>
        <p:spPr>
          <a:xfrm>
            <a:off x="3895615" y="2147499"/>
            <a:ext cx="553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112</a:t>
            </a:r>
            <a:endParaRPr lang="fr-FR" dirty="0"/>
          </a:p>
        </p:txBody>
      </p:sp>
      <p:sp>
        <p:nvSpPr>
          <p:cNvPr id="21" name="Rectangle 20"/>
          <p:cNvSpPr/>
          <p:nvPr/>
        </p:nvSpPr>
        <p:spPr>
          <a:xfrm>
            <a:off x="8704386" y="4755919"/>
            <a:ext cx="553915" cy="5715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/>
          <p:cNvSpPr txBox="1"/>
          <p:nvPr/>
        </p:nvSpPr>
        <p:spPr>
          <a:xfrm>
            <a:off x="9329261" y="4857003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= RGB ( 112,48,160 )</a:t>
            </a:r>
            <a:endParaRPr lang="fr-FR" dirty="0"/>
          </a:p>
        </p:txBody>
      </p:sp>
      <p:sp>
        <p:nvSpPr>
          <p:cNvPr id="23" name="ZoneTexte 22"/>
          <p:cNvSpPr txBox="1"/>
          <p:nvPr/>
        </p:nvSpPr>
        <p:spPr>
          <a:xfrm>
            <a:off x="3895615" y="3216501"/>
            <a:ext cx="553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48</a:t>
            </a:r>
            <a:endParaRPr lang="fr-FR" dirty="0"/>
          </a:p>
        </p:txBody>
      </p:sp>
      <p:sp>
        <p:nvSpPr>
          <p:cNvPr id="24" name="ZoneTexte 23"/>
          <p:cNvSpPr txBox="1"/>
          <p:nvPr/>
        </p:nvSpPr>
        <p:spPr>
          <a:xfrm>
            <a:off x="3895615" y="4285503"/>
            <a:ext cx="553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160</a:t>
            </a:r>
            <a:endParaRPr lang="fr-FR" dirty="0"/>
          </a:p>
        </p:txBody>
      </p:sp>
      <p:cxnSp>
        <p:nvCxnSpPr>
          <p:cNvPr id="25" name="Connecteur droit avec flèche 24"/>
          <p:cNvCxnSpPr>
            <a:endCxn id="20" idx="1"/>
          </p:cNvCxnSpPr>
          <p:nvPr/>
        </p:nvCxnSpPr>
        <p:spPr>
          <a:xfrm>
            <a:off x="3387225" y="2332165"/>
            <a:ext cx="508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avec flèche 27"/>
          <p:cNvCxnSpPr>
            <a:stCxn id="8" idx="3"/>
            <a:endCxn id="23" idx="1"/>
          </p:cNvCxnSpPr>
          <p:nvPr/>
        </p:nvCxnSpPr>
        <p:spPr>
          <a:xfrm>
            <a:off x="3387226" y="3401167"/>
            <a:ext cx="5083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>
            <a:stCxn id="9" idx="3"/>
            <a:endCxn id="24" idx="1"/>
          </p:cNvCxnSpPr>
          <p:nvPr/>
        </p:nvCxnSpPr>
        <p:spPr>
          <a:xfrm>
            <a:off x="3387225" y="4470169"/>
            <a:ext cx="508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avec flèche 33"/>
          <p:cNvCxnSpPr>
            <a:stCxn id="20" idx="3"/>
            <a:endCxn id="48" idx="1"/>
          </p:cNvCxnSpPr>
          <p:nvPr/>
        </p:nvCxnSpPr>
        <p:spPr>
          <a:xfrm>
            <a:off x="4448908" y="2332165"/>
            <a:ext cx="7913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avec flèche 40"/>
          <p:cNvCxnSpPr>
            <a:stCxn id="23" idx="3"/>
          </p:cNvCxnSpPr>
          <p:nvPr/>
        </p:nvCxnSpPr>
        <p:spPr>
          <a:xfrm>
            <a:off x="4448908" y="3401167"/>
            <a:ext cx="7913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>
            <a:stCxn id="24" idx="3"/>
          </p:cNvCxnSpPr>
          <p:nvPr/>
        </p:nvCxnSpPr>
        <p:spPr>
          <a:xfrm>
            <a:off x="4448909" y="4470169"/>
            <a:ext cx="7913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ZoneTexte 47"/>
          <p:cNvSpPr txBox="1"/>
          <p:nvPr/>
        </p:nvSpPr>
        <p:spPr>
          <a:xfrm>
            <a:off x="5240215" y="2147499"/>
            <a:ext cx="2576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0</a:t>
            </a:r>
            <a:r>
              <a:rPr lang="fr-FR" dirty="0"/>
              <a:t>111000</a:t>
            </a:r>
            <a:r>
              <a:rPr lang="fr-FR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51" name="ZoneTexte 50"/>
          <p:cNvSpPr txBox="1"/>
          <p:nvPr/>
        </p:nvSpPr>
        <p:spPr>
          <a:xfrm>
            <a:off x="5240215" y="3216501"/>
            <a:ext cx="2576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0</a:t>
            </a:r>
            <a:r>
              <a:rPr lang="fr-FR" dirty="0"/>
              <a:t>011000</a:t>
            </a:r>
            <a:r>
              <a:rPr lang="fr-FR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52" name="ZoneTexte 51"/>
          <p:cNvSpPr txBox="1"/>
          <p:nvPr/>
        </p:nvSpPr>
        <p:spPr>
          <a:xfrm>
            <a:off x="5240215" y="4285503"/>
            <a:ext cx="2576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1</a:t>
            </a:r>
            <a:r>
              <a:rPr lang="fr-FR" dirty="0"/>
              <a:t>010000</a:t>
            </a:r>
            <a:r>
              <a:rPr lang="fr-FR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6" name="ZoneTexte 25"/>
          <p:cNvSpPr txBox="1"/>
          <p:nvPr/>
        </p:nvSpPr>
        <p:spPr>
          <a:xfrm>
            <a:off x="7649620" y="3078001"/>
            <a:ext cx="3323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0070C0"/>
                </a:solidFill>
              </a:rPr>
              <a:t>MSB : Most </a:t>
            </a:r>
            <a:r>
              <a:rPr lang="fr-FR" dirty="0" err="1" smtClean="0">
                <a:solidFill>
                  <a:srgbClr val="0070C0"/>
                </a:solidFill>
              </a:rPr>
              <a:t>Significant</a:t>
            </a:r>
            <a:r>
              <a:rPr lang="fr-FR" dirty="0" smtClean="0">
                <a:solidFill>
                  <a:srgbClr val="0070C0"/>
                </a:solidFill>
              </a:rPr>
              <a:t> Bit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LSB : Least </a:t>
            </a:r>
            <a:r>
              <a:rPr lang="fr-FR" dirty="0" err="1" smtClean="0">
                <a:solidFill>
                  <a:srgbClr val="FF0000"/>
                </a:solidFill>
              </a:rPr>
              <a:t>Significant</a:t>
            </a:r>
            <a:r>
              <a:rPr lang="fr-FR" dirty="0" smtClean="0">
                <a:solidFill>
                  <a:srgbClr val="FF0000"/>
                </a:solidFill>
              </a:rPr>
              <a:t> Bit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1415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614" y="1663696"/>
            <a:ext cx="8275438" cy="3648142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12</a:t>
            </a:fld>
            <a:endParaRPr lang="fr-FR"/>
          </a:p>
        </p:txBody>
      </p:sp>
      <p:sp>
        <p:nvSpPr>
          <p:cNvPr id="17" name="Titre 1"/>
          <p:cNvSpPr txBox="1">
            <a:spLocks/>
          </p:cNvSpPr>
          <p:nvPr/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Codage sur tous les bits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8588188" y="4952212"/>
            <a:ext cx="143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( ~75 lignes)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9275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13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4857265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 ASCII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1023316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Couleurs Aléatoires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8691214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 Chiffré (AES)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650" y="1330233"/>
            <a:ext cx="3032761" cy="3032761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597" y="1330232"/>
            <a:ext cx="3032761" cy="3032761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0" y="1330231"/>
            <a:ext cx="3032763" cy="303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701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MSB : Most </a:t>
            </a:r>
            <a:r>
              <a:rPr lang="fr-FR" dirty="0" err="1" smtClean="0"/>
              <a:t>Significant</a:t>
            </a:r>
            <a:r>
              <a:rPr lang="fr-FR" dirty="0" smtClean="0"/>
              <a:t> BIT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14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431" y="1663696"/>
            <a:ext cx="8281621" cy="365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26624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15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3" y="1330235"/>
            <a:ext cx="3032760" cy="303276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651" y="1330235"/>
            <a:ext cx="3032760" cy="303276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1330235"/>
            <a:ext cx="3032760" cy="3032760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4857265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MSB = 0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1023317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Originale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8691214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MSB = 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677051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16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4857265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 ASCII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725082" y="4481837"/>
            <a:ext cx="2706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« </a:t>
            </a:r>
            <a:r>
              <a:rPr lang="fr-FR" dirty="0" err="1" smtClean="0"/>
              <a:t>Lorem</a:t>
            </a:r>
            <a:r>
              <a:rPr lang="fr-FR" dirty="0" smtClean="0"/>
              <a:t> </a:t>
            </a:r>
            <a:r>
              <a:rPr lang="fr-FR" dirty="0" err="1" smtClean="0"/>
              <a:t>Ipsum</a:t>
            </a:r>
            <a:r>
              <a:rPr lang="fr-FR" dirty="0" smtClean="0"/>
              <a:t> » en boucle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8691214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Texte Chiffré (AES)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3" y="1330235"/>
            <a:ext cx="3032760" cy="303276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961" y="1330235"/>
            <a:ext cx="3032760" cy="303276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2219" y="1330234"/>
            <a:ext cx="3040141" cy="304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59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17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4391961" y="4481837"/>
            <a:ext cx="303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 ASCII ( Couche Verte )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561703" y="4481837"/>
            <a:ext cx="303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Texte ASCII ( Couche </a:t>
            </a:r>
            <a:r>
              <a:rPr lang="fr-FR" dirty="0" smtClean="0"/>
              <a:t>Rouge )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8222218" y="4481837"/>
            <a:ext cx="3040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Texte ASCII ( Couche </a:t>
            </a:r>
            <a:r>
              <a:rPr lang="fr-FR" dirty="0" smtClean="0"/>
              <a:t>Bleu </a:t>
            </a:r>
            <a:r>
              <a:rPr lang="fr-FR" dirty="0"/>
              <a:t>)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3" y="1330234"/>
            <a:ext cx="3032761" cy="303276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961" y="1330234"/>
            <a:ext cx="3040141" cy="304014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599" y="1330233"/>
            <a:ext cx="3032761" cy="303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744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LSB : Least </a:t>
            </a:r>
            <a:r>
              <a:rPr lang="fr-FR" dirty="0" err="1" smtClean="0"/>
              <a:t>Significant</a:t>
            </a:r>
            <a:r>
              <a:rPr lang="fr-FR" dirty="0" smtClean="0"/>
              <a:t> BIT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18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612" y="1646112"/>
            <a:ext cx="8339259" cy="365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4169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19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3" y="1330235"/>
            <a:ext cx="3032760" cy="3032760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4857265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LSB = 0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1023317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Originale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8691214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</a:t>
            </a:r>
            <a:r>
              <a:rPr lang="fr-FR" dirty="0" smtClean="0"/>
              <a:t>SB = 1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651" y="1330235"/>
            <a:ext cx="3032760" cy="303276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599" y="1330235"/>
            <a:ext cx="3032760" cy="303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1302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2446145"/>
            <a:ext cx="10394707" cy="3311189"/>
          </a:xfrm>
        </p:spPr>
        <p:txBody>
          <a:bodyPr>
            <a:normAutofit lnSpcReduction="10000"/>
          </a:bodyPr>
          <a:lstStyle/>
          <a:p>
            <a:r>
              <a:rPr lang="fr-FR" dirty="0" smtClean="0">
                <a:solidFill>
                  <a:srgbClr val="00B050"/>
                </a:solidFill>
              </a:rPr>
              <a:t>Histoire</a:t>
            </a:r>
          </a:p>
          <a:p>
            <a:r>
              <a:rPr lang="fr-FR" dirty="0" smtClean="0">
                <a:solidFill>
                  <a:srgbClr val="00B050"/>
                </a:solidFill>
              </a:rPr>
              <a:t>Aujourd’hui ?</a:t>
            </a:r>
          </a:p>
          <a:p>
            <a:r>
              <a:rPr lang="fr-FR" dirty="0" smtClean="0">
                <a:solidFill>
                  <a:srgbClr val="FFC000"/>
                </a:solidFill>
              </a:rPr>
              <a:t>Couleurs</a:t>
            </a:r>
          </a:p>
          <a:p>
            <a:r>
              <a:rPr lang="fr-FR" dirty="0" smtClean="0">
                <a:solidFill>
                  <a:srgbClr val="FF6600"/>
                </a:solidFill>
              </a:rPr>
              <a:t>MSB – LSB</a:t>
            </a:r>
          </a:p>
          <a:p>
            <a:r>
              <a:rPr lang="fr-FR" dirty="0" err="1" smtClean="0">
                <a:solidFill>
                  <a:srgbClr val="FF6600"/>
                </a:solidFill>
              </a:rPr>
              <a:t>Stegsolve</a:t>
            </a:r>
            <a:r>
              <a:rPr lang="fr-FR" dirty="0" smtClean="0">
                <a:solidFill>
                  <a:srgbClr val="FF6600"/>
                </a:solidFill>
              </a:rPr>
              <a:t> - (Démo)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Pixel </a:t>
            </a:r>
            <a:r>
              <a:rPr lang="fr-FR" dirty="0" err="1" smtClean="0">
                <a:solidFill>
                  <a:srgbClr val="FF0000"/>
                </a:solidFill>
              </a:rPr>
              <a:t>Indicator</a:t>
            </a:r>
            <a:r>
              <a:rPr lang="fr-FR" dirty="0" smtClean="0">
                <a:solidFill>
                  <a:srgbClr val="FF0000"/>
                </a:solidFill>
              </a:rPr>
              <a:t> Technique</a:t>
            </a:r>
          </a:p>
          <a:p>
            <a:r>
              <a:rPr lang="fr-FR" dirty="0" smtClean="0">
                <a:solidFill>
                  <a:srgbClr val="00B050"/>
                </a:solidFill>
              </a:rPr>
              <a:t>Pour aller plus loin</a:t>
            </a:r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378" y="1457325"/>
            <a:ext cx="4012997" cy="414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18885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20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4857265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 ASCII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725082" y="4481837"/>
            <a:ext cx="2706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« </a:t>
            </a:r>
            <a:r>
              <a:rPr lang="fr-FR" dirty="0" err="1" smtClean="0"/>
              <a:t>Lorem</a:t>
            </a:r>
            <a:r>
              <a:rPr lang="fr-FR" dirty="0" smtClean="0"/>
              <a:t> </a:t>
            </a:r>
            <a:r>
              <a:rPr lang="fr-FR" dirty="0" err="1" smtClean="0"/>
              <a:t>Ipsum</a:t>
            </a:r>
            <a:r>
              <a:rPr lang="fr-FR" dirty="0" smtClean="0"/>
              <a:t> » en boucle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8691214" y="4481837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Texte Chiffré (AES)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3" y="1330234"/>
            <a:ext cx="3032760" cy="303276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065" y="1330234"/>
            <a:ext cx="3032760" cy="303276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1330234"/>
            <a:ext cx="3032760" cy="303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067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21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4391961" y="4481837"/>
            <a:ext cx="303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 ASCII ( Couche Verte )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561703" y="4481837"/>
            <a:ext cx="303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Texte ASCII ( Couche </a:t>
            </a:r>
            <a:r>
              <a:rPr lang="fr-FR" dirty="0" smtClean="0"/>
              <a:t>Rouge )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8222218" y="4481837"/>
            <a:ext cx="3040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Texte ASCII ( Couche </a:t>
            </a:r>
            <a:r>
              <a:rPr lang="fr-FR" dirty="0" smtClean="0"/>
              <a:t>Bleu </a:t>
            </a:r>
            <a:r>
              <a:rPr lang="fr-FR" dirty="0"/>
              <a:t>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2" y="1330232"/>
            <a:ext cx="3032761" cy="303276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960" y="1330232"/>
            <a:ext cx="3032761" cy="3032761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2218" y="1330232"/>
            <a:ext cx="3040142" cy="304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0007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Une image dans une image ?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22</a:t>
            </a:fld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4618160" y="2735720"/>
            <a:ext cx="2576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0070C0"/>
                </a:solidFill>
              </a:rPr>
              <a:t>0011</a:t>
            </a:r>
            <a:r>
              <a:rPr lang="fr-FR" sz="4000" dirty="0" smtClean="0">
                <a:solidFill>
                  <a:srgbClr val="FF0000"/>
                </a:solidFill>
              </a:rPr>
              <a:t>0011</a:t>
            </a:r>
            <a:endParaRPr lang="fr-FR" sz="4000" dirty="0">
              <a:solidFill>
                <a:srgbClr val="FF0000"/>
              </a:solidFill>
            </a:endParaRPr>
          </a:p>
        </p:txBody>
      </p:sp>
      <p:cxnSp>
        <p:nvCxnSpPr>
          <p:cNvPr id="7" name="Connecteur droit avec flèche 6"/>
          <p:cNvCxnSpPr>
            <a:stCxn id="11" idx="0"/>
            <a:endCxn id="5" idx="1"/>
          </p:cNvCxnSpPr>
          <p:nvPr/>
        </p:nvCxnSpPr>
        <p:spPr>
          <a:xfrm flipV="1">
            <a:off x="3207678" y="3089663"/>
            <a:ext cx="1410482" cy="692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ZoneTexte 10"/>
          <p:cNvSpPr txBox="1"/>
          <p:nvPr/>
        </p:nvSpPr>
        <p:spPr>
          <a:xfrm>
            <a:off x="1797195" y="3782161"/>
            <a:ext cx="282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Bits de poids forts – Image </a:t>
            </a:r>
            <a:r>
              <a:rPr lang="fr-FR" dirty="0" smtClean="0">
                <a:solidFill>
                  <a:srgbClr val="0070C0"/>
                </a:solidFill>
              </a:rPr>
              <a:t>1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7194307" y="3782161"/>
            <a:ext cx="282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Bits de poids forts – Image </a:t>
            </a:r>
            <a:r>
              <a:rPr lang="fr-FR" dirty="0" smtClean="0">
                <a:solidFill>
                  <a:srgbClr val="FF0000"/>
                </a:solidFill>
              </a:rPr>
              <a:t>2</a:t>
            </a:r>
            <a:endParaRPr lang="fr-FR" dirty="0">
              <a:solidFill>
                <a:srgbClr val="FF0000"/>
              </a:solidFill>
            </a:endParaRPr>
          </a:p>
        </p:txBody>
      </p:sp>
      <p:cxnSp>
        <p:nvCxnSpPr>
          <p:cNvPr id="17" name="Connecteur droit avec flèche 16"/>
          <p:cNvCxnSpPr>
            <a:stCxn id="14" idx="0"/>
            <a:endCxn id="5" idx="3"/>
          </p:cNvCxnSpPr>
          <p:nvPr/>
        </p:nvCxnSpPr>
        <p:spPr>
          <a:xfrm flipH="1" flipV="1">
            <a:off x="7194307" y="3089663"/>
            <a:ext cx="1410483" cy="692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86538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23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2" y="1330232"/>
            <a:ext cx="3032761" cy="303276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960" y="1330232"/>
            <a:ext cx="3040142" cy="304014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2218" y="1322851"/>
            <a:ext cx="3040142" cy="3040142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561702" y="4496660"/>
            <a:ext cx="303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0070C0"/>
                </a:solidFill>
              </a:rPr>
              <a:t>12345678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4391961" y="4511606"/>
            <a:ext cx="304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0070C0"/>
                </a:solidFill>
              </a:rPr>
              <a:t>1234567</a:t>
            </a:r>
            <a:r>
              <a:rPr lang="fr-FR" dirty="0" smtClean="0">
                <a:solidFill>
                  <a:srgbClr val="FF0000"/>
                </a:solidFill>
              </a:rPr>
              <a:t>1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222218" y="4496660"/>
            <a:ext cx="304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0070C0"/>
                </a:solidFill>
              </a:rPr>
              <a:t>123456</a:t>
            </a:r>
            <a:r>
              <a:rPr lang="fr-FR" dirty="0" smtClean="0">
                <a:solidFill>
                  <a:srgbClr val="FF0000"/>
                </a:solidFill>
              </a:rPr>
              <a:t>12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56381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24</a:t>
            </a:fld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2" y="1330232"/>
            <a:ext cx="3040142" cy="3040142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960" y="1330232"/>
            <a:ext cx="3040142" cy="304014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837" y="1322850"/>
            <a:ext cx="3047523" cy="3047523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561702" y="4496660"/>
            <a:ext cx="303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0070C0"/>
                </a:solidFill>
              </a:rPr>
              <a:t>12345</a:t>
            </a:r>
            <a:r>
              <a:rPr lang="fr-FR" dirty="0" smtClean="0">
                <a:solidFill>
                  <a:srgbClr val="FF0000"/>
                </a:solidFill>
              </a:rPr>
              <a:t>123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4391961" y="4511606"/>
            <a:ext cx="304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0070C0"/>
                </a:solidFill>
              </a:rPr>
              <a:t>1234</a:t>
            </a:r>
            <a:r>
              <a:rPr lang="fr-FR" dirty="0" smtClean="0">
                <a:solidFill>
                  <a:srgbClr val="FF0000"/>
                </a:solidFill>
              </a:rPr>
              <a:t>1234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222218" y="4496660"/>
            <a:ext cx="304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0070C0"/>
                </a:solidFill>
              </a:rPr>
              <a:t>123</a:t>
            </a:r>
            <a:r>
              <a:rPr lang="fr-FR" dirty="0" smtClean="0">
                <a:solidFill>
                  <a:srgbClr val="FF0000"/>
                </a:solidFill>
              </a:rPr>
              <a:t>12345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9217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25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1" y="1322849"/>
            <a:ext cx="3047523" cy="304752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959" y="1322849"/>
            <a:ext cx="3047523" cy="3047523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837" y="1322848"/>
            <a:ext cx="3047523" cy="3047523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561702" y="4496660"/>
            <a:ext cx="303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0070C0"/>
                </a:solidFill>
              </a:rPr>
              <a:t>12</a:t>
            </a:r>
            <a:r>
              <a:rPr lang="fr-FR" dirty="0" smtClean="0">
                <a:solidFill>
                  <a:srgbClr val="FF0000"/>
                </a:solidFill>
              </a:rPr>
              <a:t>123456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4391961" y="4511606"/>
            <a:ext cx="304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0070C0"/>
                </a:solidFill>
              </a:rPr>
              <a:t>1</a:t>
            </a:r>
            <a:r>
              <a:rPr lang="fr-FR" dirty="0" smtClean="0">
                <a:solidFill>
                  <a:srgbClr val="FF0000"/>
                </a:solidFill>
              </a:rPr>
              <a:t>1234567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222218" y="4496660"/>
            <a:ext cx="304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12345678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3970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Stegsolve</a:t>
            </a:r>
            <a:r>
              <a:rPr lang="fr-FR" dirty="0" smtClean="0"/>
              <a:t> By </a:t>
            </a:r>
            <a:r>
              <a:rPr lang="fr-FR" dirty="0" err="1" smtClean="0"/>
              <a:t>Caesum</a:t>
            </a:r>
            <a:r>
              <a:rPr lang="fr-FR" dirty="0" smtClean="0"/>
              <a:t>    -    </a:t>
            </a:r>
            <a:r>
              <a:rPr lang="fr-FR" dirty="0" err="1" smtClean="0"/>
              <a:t>Demo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26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531" y="1626578"/>
            <a:ext cx="3263421" cy="390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690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27</a:t>
            </a:fld>
            <a:endParaRPr lang="fr-FR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Pixel </a:t>
            </a:r>
            <a:r>
              <a:rPr lang="fr-FR" dirty="0" err="1" smtClean="0"/>
              <a:t>Indicator</a:t>
            </a:r>
            <a:r>
              <a:rPr lang="fr-FR" dirty="0" smtClean="0"/>
              <a:t> Technique</a:t>
            </a:r>
            <a:endParaRPr lang="fr-FR" dirty="0"/>
          </a:p>
        </p:txBody>
      </p:sp>
      <p:sp>
        <p:nvSpPr>
          <p:cNvPr id="5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r>
              <a:rPr lang="fr-FR" dirty="0">
                <a:solidFill>
                  <a:srgbClr val="7030A0"/>
                </a:solidFill>
              </a:rPr>
              <a:t>N</a:t>
            </a:r>
            <a:r>
              <a:rPr lang="fr-FR" dirty="0">
                <a:solidFill>
                  <a:srgbClr val="0070C0"/>
                </a:solidFill>
              </a:rPr>
              <a:t> </a:t>
            </a:r>
            <a:r>
              <a:rPr lang="fr-FR" dirty="0"/>
              <a:t>= </a:t>
            </a:r>
            <a:r>
              <a:rPr lang="fr-FR" dirty="0" smtClean="0"/>
              <a:t>8 premiers octet = Taille du message (en bit)</a:t>
            </a:r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158781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28</a:t>
            </a:fld>
            <a:endParaRPr lang="fr-FR"/>
          </a:p>
        </p:txBody>
      </p:sp>
      <p:sp>
        <p:nvSpPr>
          <p:cNvPr id="5" name="Rectangle à coins arrondis 4"/>
          <p:cNvSpPr/>
          <p:nvPr/>
        </p:nvSpPr>
        <p:spPr>
          <a:xfrm>
            <a:off x="876560" y="1151758"/>
            <a:ext cx="1714500" cy="4729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rgbClr val="7030A0"/>
                </a:solidFill>
              </a:rPr>
              <a:t>N</a:t>
            </a:r>
            <a:r>
              <a:rPr lang="fr-FR" dirty="0" smtClean="0">
                <a:solidFill>
                  <a:srgbClr val="0070C0"/>
                </a:solidFill>
              </a:rPr>
              <a:t> </a:t>
            </a:r>
            <a:r>
              <a:rPr lang="fr-FR" dirty="0" smtClean="0">
                <a:solidFill>
                  <a:schemeClr val="tx1"/>
                </a:solidFill>
              </a:rPr>
              <a:t>paire ?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6" name="Rectangle à coins arrondis 5"/>
          <p:cNvSpPr/>
          <p:nvPr/>
        </p:nvSpPr>
        <p:spPr>
          <a:xfrm>
            <a:off x="876560" y="2650358"/>
            <a:ext cx="1714500" cy="4729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rgbClr val="7030A0"/>
                </a:solidFill>
              </a:rPr>
              <a:t>N </a:t>
            </a:r>
            <a:r>
              <a:rPr lang="fr-FR" dirty="0" smtClean="0">
                <a:solidFill>
                  <a:schemeClr val="tx1"/>
                </a:solidFill>
              </a:rPr>
              <a:t>premier ?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Rectangle à coins arrondis 6"/>
          <p:cNvSpPr/>
          <p:nvPr/>
        </p:nvSpPr>
        <p:spPr>
          <a:xfrm>
            <a:off x="876560" y="4148958"/>
            <a:ext cx="1714500" cy="4729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rgbClr val="7030A0"/>
                </a:solidFill>
              </a:rPr>
              <a:t>N</a:t>
            </a:r>
            <a:r>
              <a:rPr lang="fr-FR" dirty="0" smtClean="0">
                <a:solidFill>
                  <a:srgbClr val="0070C0"/>
                </a:solidFill>
              </a:rPr>
              <a:t> </a:t>
            </a:r>
            <a:r>
              <a:rPr lang="fr-FR" dirty="0" smtClean="0">
                <a:solidFill>
                  <a:schemeClr val="tx1"/>
                </a:solidFill>
              </a:rPr>
              <a:t>(impaire)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3006710" y="1203575"/>
            <a:ext cx="303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FF0000"/>
                </a:solidFill>
              </a:rPr>
              <a:t>« indicateur » = R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3006709" y="2702175"/>
            <a:ext cx="303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0070C0"/>
                </a:solidFill>
              </a:rPr>
              <a:t>« indicateur » = B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3006708" y="4200775"/>
            <a:ext cx="3032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Channel</a:t>
            </a:r>
            <a:r>
              <a:rPr lang="fr-FR" dirty="0" smtClean="0">
                <a:solidFill>
                  <a:srgbClr val="00B050"/>
                </a:solidFill>
              </a:rPr>
              <a:t> « indicateur » = V</a:t>
            </a:r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19" name="Rectangle à coins arrondis 18"/>
          <p:cNvSpPr/>
          <p:nvPr/>
        </p:nvSpPr>
        <p:spPr>
          <a:xfrm>
            <a:off x="6039469" y="1151758"/>
            <a:ext cx="1714500" cy="4729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Parité binaire ?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0" name="Rectangle à coins arrondis 19"/>
          <p:cNvSpPr/>
          <p:nvPr/>
        </p:nvSpPr>
        <p:spPr>
          <a:xfrm>
            <a:off x="6039469" y="2650358"/>
            <a:ext cx="1714500" cy="4729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Parité binaire ?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1" name="Rectangle à coins arrondis 20"/>
          <p:cNvSpPr/>
          <p:nvPr/>
        </p:nvSpPr>
        <p:spPr>
          <a:xfrm>
            <a:off x="6039469" y="4097141"/>
            <a:ext cx="1714500" cy="4729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Parité binaire ?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9487881" y="684244"/>
            <a:ext cx="171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0070C0"/>
                </a:solidFill>
              </a:rPr>
              <a:t>1 = B</a:t>
            </a:r>
          </a:p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00B050"/>
                </a:solidFill>
              </a:rPr>
              <a:t>2 = V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9487881" y="1428558"/>
            <a:ext cx="171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00B050"/>
                </a:solidFill>
              </a:rPr>
              <a:t>1 = V</a:t>
            </a:r>
          </a:p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0070C0"/>
                </a:solidFill>
              </a:rPr>
              <a:t>2 = B</a:t>
            </a:r>
          </a:p>
        </p:txBody>
      </p:sp>
      <p:sp>
        <p:nvSpPr>
          <p:cNvPr id="26" name="ZoneTexte 25"/>
          <p:cNvSpPr txBox="1"/>
          <p:nvPr/>
        </p:nvSpPr>
        <p:spPr>
          <a:xfrm>
            <a:off x="9487880" y="2236372"/>
            <a:ext cx="171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00B050"/>
                </a:solidFill>
              </a:rPr>
              <a:t>1 = V</a:t>
            </a:r>
          </a:p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FF0000"/>
                </a:solidFill>
              </a:rPr>
              <a:t>2 = R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9487880" y="2980686"/>
            <a:ext cx="171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FF0000"/>
                </a:solidFill>
              </a:rPr>
              <a:t>1 = R</a:t>
            </a:r>
          </a:p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00B050"/>
                </a:solidFill>
              </a:rPr>
              <a:t>2 = V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9487880" y="3725000"/>
            <a:ext cx="171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0070C0"/>
                </a:solidFill>
              </a:rPr>
              <a:t>1 = B</a:t>
            </a:r>
          </a:p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FF0000"/>
                </a:solidFill>
              </a:rPr>
              <a:t>2 = R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9487880" y="4469314"/>
            <a:ext cx="171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FF0000"/>
                </a:solidFill>
              </a:rPr>
              <a:t>1 = R</a:t>
            </a:r>
          </a:p>
          <a:p>
            <a:r>
              <a:rPr lang="fr-FR" dirty="0" smtClean="0"/>
              <a:t>Channel </a:t>
            </a:r>
            <a:r>
              <a:rPr lang="fr-FR" dirty="0" smtClean="0">
                <a:solidFill>
                  <a:srgbClr val="0070C0"/>
                </a:solidFill>
              </a:rPr>
              <a:t>2 = B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8325186" y="834243"/>
            <a:ext cx="59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oui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8325185" y="1567057"/>
            <a:ext cx="59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non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8325184" y="2341491"/>
            <a:ext cx="59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oui</a:t>
            </a:r>
          </a:p>
        </p:txBody>
      </p:sp>
      <p:sp>
        <p:nvSpPr>
          <p:cNvPr id="33" name="ZoneTexte 32"/>
          <p:cNvSpPr txBox="1"/>
          <p:nvPr/>
        </p:nvSpPr>
        <p:spPr>
          <a:xfrm>
            <a:off x="8326445" y="3115925"/>
            <a:ext cx="59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non</a:t>
            </a:r>
          </a:p>
        </p:txBody>
      </p:sp>
      <p:sp>
        <p:nvSpPr>
          <p:cNvPr id="34" name="ZoneTexte 33"/>
          <p:cNvSpPr txBox="1"/>
          <p:nvPr/>
        </p:nvSpPr>
        <p:spPr>
          <a:xfrm>
            <a:off x="8325184" y="3863499"/>
            <a:ext cx="59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oui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8325184" y="4570107"/>
            <a:ext cx="59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non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6046008" y="163949"/>
            <a:ext cx="5298267" cy="33855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600" dirty="0" smtClean="0"/>
              <a:t>Note: Parité binaire = </a:t>
            </a:r>
            <a:r>
              <a:rPr lang="fr-FR" sz="1600" dirty="0"/>
              <a:t>en </a:t>
            </a:r>
            <a:r>
              <a:rPr lang="fr-FR" sz="1600" dirty="0" smtClean="0"/>
              <a:t>binaire, le nombre de « 1 » est-il pair ?</a:t>
            </a:r>
          </a:p>
        </p:txBody>
      </p:sp>
    </p:spTree>
    <p:extLst>
      <p:ext uri="{BB962C8B-B14F-4D97-AF65-F5344CB8AC3E}">
        <p14:creationId xmlns:p14="http://schemas.microsoft.com/office/powerpoint/2010/main" val="55556874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29</a:t>
            </a:fld>
            <a:endParaRPr lang="fr-FR"/>
          </a:p>
        </p:txBody>
      </p:sp>
      <p:sp>
        <p:nvSpPr>
          <p:cNvPr id="5" name="Rectangle à coins arrondis 4"/>
          <p:cNvSpPr/>
          <p:nvPr/>
        </p:nvSpPr>
        <p:spPr>
          <a:xfrm>
            <a:off x="2206813" y="473130"/>
            <a:ext cx="1622237" cy="4729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2 LSB de </a:t>
            </a:r>
            <a:r>
              <a:rPr lang="fr-FR" dirty="0" smtClean="0">
                <a:solidFill>
                  <a:srgbClr val="FF0000"/>
                </a:solidFill>
              </a:rPr>
              <a:t>IC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8244224" y="2352675"/>
            <a:ext cx="3212292" cy="10772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rgbClr val="FF0000"/>
                </a:solidFill>
              </a:rPr>
              <a:t>IC</a:t>
            </a:r>
            <a:r>
              <a:rPr lang="fr-FR" sz="1600" dirty="0" smtClean="0"/>
              <a:t> = Channel « Indicateur »</a:t>
            </a:r>
          </a:p>
          <a:p>
            <a:r>
              <a:rPr lang="fr-FR" sz="1600" dirty="0" smtClean="0">
                <a:solidFill>
                  <a:srgbClr val="0070C0"/>
                </a:solidFill>
              </a:rPr>
              <a:t>CH1 </a:t>
            </a:r>
            <a:r>
              <a:rPr lang="fr-FR" sz="1600" dirty="0" smtClean="0"/>
              <a:t>= Channel 1</a:t>
            </a:r>
          </a:p>
          <a:p>
            <a:r>
              <a:rPr lang="fr-FR" sz="1600" dirty="0" smtClean="0">
                <a:solidFill>
                  <a:srgbClr val="00B050"/>
                </a:solidFill>
              </a:rPr>
              <a:t>CH2</a:t>
            </a:r>
            <a:r>
              <a:rPr lang="fr-FR" sz="1600" dirty="0" smtClean="0"/>
              <a:t> = Channel 2</a:t>
            </a:r>
          </a:p>
          <a:p>
            <a:r>
              <a:rPr lang="fr-FR" sz="1600" dirty="0" smtClean="0"/>
              <a:t>Note: On débute à la deuxième ligne.</a:t>
            </a:r>
          </a:p>
        </p:txBody>
      </p:sp>
      <p:sp>
        <p:nvSpPr>
          <p:cNvPr id="2" name="Losange 1"/>
          <p:cNvSpPr/>
          <p:nvPr/>
        </p:nvSpPr>
        <p:spPr>
          <a:xfrm>
            <a:off x="2206813" y="1381125"/>
            <a:ext cx="1622237" cy="600075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== ‘00’</a:t>
            </a:r>
            <a:endParaRPr lang="fr-FR" dirty="0"/>
          </a:p>
        </p:txBody>
      </p:sp>
      <p:sp>
        <p:nvSpPr>
          <p:cNvPr id="36" name="Losange 35"/>
          <p:cNvSpPr/>
          <p:nvPr/>
        </p:nvSpPr>
        <p:spPr>
          <a:xfrm>
            <a:off x="2206813" y="2352675"/>
            <a:ext cx="1622237" cy="600075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== ‘01’</a:t>
            </a:r>
            <a:endParaRPr lang="fr-FR" dirty="0"/>
          </a:p>
        </p:txBody>
      </p:sp>
      <p:sp>
        <p:nvSpPr>
          <p:cNvPr id="38" name="Losange 37"/>
          <p:cNvSpPr/>
          <p:nvPr/>
        </p:nvSpPr>
        <p:spPr>
          <a:xfrm>
            <a:off x="2206813" y="3324225"/>
            <a:ext cx="1622237" cy="600075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== ‘10’</a:t>
            </a:r>
            <a:endParaRPr lang="fr-FR" dirty="0"/>
          </a:p>
        </p:txBody>
      </p:sp>
      <p:sp>
        <p:nvSpPr>
          <p:cNvPr id="39" name="Losange 38"/>
          <p:cNvSpPr/>
          <p:nvPr/>
        </p:nvSpPr>
        <p:spPr>
          <a:xfrm>
            <a:off x="2206813" y="4295775"/>
            <a:ext cx="1622237" cy="600075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== ‘11’</a:t>
            </a:r>
            <a:endParaRPr lang="fr-FR" dirty="0"/>
          </a:p>
        </p:txBody>
      </p:sp>
      <p:cxnSp>
        <p:nvCxnSpPr>
          <p:cNvPr id="40" name="Connecteur droit avec flèche 39"/>
          <p:cNvCxnSpPr>
            <a:stCxn id="5" idx="2"/>
            <a:endCxn id="2" idx="0"/>
          </p:cNvCxnSpPr>
          <p:nvPr/>
        </p:nvCxnSpPr>
        <p:spPr>
          <a:xfrm>
            <a:off x="3017932" y="946096"/>
            <a:ext cx="0" cy="435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avec flèche 40"/>
          <p:cNvCxnSpPr>
            <a:endCxn id="36" idx="0"/>
          </p:cNvCxnSpPr>
          <p:nvPr/>
        </p:nvCxnSpPr>
        <p:spPr>
          <a:xfrm>
            <a:off x="3017932" y="1981200"/>
            <a:ext cx="0" cy="371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>
            <a:stCxn id="36" idx="2"/>
            <a:endCxn id="38" idx="0"/>
          </p:cNvCxnSpPr>
          <p:nvPr/>
        </p:nvCxnSpPr>
        <p:spPr>
          <a:xfrm>
            <a:off x="3017932" y="2952750"/>
            <a:ext cx="0" cy="371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>
            <a:stCxn id="38" idx="2"/>
            <a:endCxn id="39" idx="0"/>
          </p:cNvCxnSpPr>
          <p:nvPr/>
        </p:nvCxnSpPr>
        <p:spPr>
          <a:xfrm>
            <a:off x="3017932" y="3924300"/>
            <a:ext cx="0" cy="371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ZoneTexte 47"/>
          <p:cNvSpPr txBox="1"/>
          <p:nvPr/>
        </p:nvSpPr>
        <p:spPr>
          <a:xfrm>
            <a:off x="3049671" y="2013048"/>
            <a:ext cx="4683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rgbClr val="CC0000"/>
                </a:solidFill>
              </a:rPr>
              <a:t>Non</a:t>
            </a:r>
            <a:endParaRPr lang="fr-FR" sz="1400" dirty="0">
              <a:solidFill>
                <a:srgbClr val="CC0000"/>
              </a:solidFill>
            </a:endParaRPr>
          </a:p>
        </p:txBody>
      </p:sp>
      <p:sp>
        <p:nvSpPr>
          <p:cNvPr id="49" name="ZoneTexte 48"/>
          <p:cNvSpPr txBox="1"/>
          <p:nvPr/>
        </p:nvSpPr>
        <p:spPr>
          <a:xfrm>
            <a:off x="3049671" y="2984598"/>
            <a:ext cx="4683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rgbClr val="CC0000"/>
                </a:solidFill>
              </a:rPr>
              <a:t>Non</a:t>
            </a:r>
            <a:endParaRPr lang="fr-FR" sz="1400" dirty="0">
              <a:solidFill>
                <a:srgbClr val="CC0000"/>
              </a:solidFill>
            </a:endParaRPr>
          </a:p>
        </p:txBody>
      </p:sp>
      <p:sp>
        <p:nvSpPr>
          <p:cNvPr id="50" name="ZoneTexte 49"/>
          <p:cNvSpPr txBox="1"/>
          <p:nvPr/>
        </p:nvSpPr>
        <p:spPr>
          <a:xfrm>
            <a:off x="3049671" y="3957636"/>
            <a:ext cx="4683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rgbClr val="CC0000"/>
                </a:solidFill>
              </a:rPr>
              <a:t>Non</a:t>
            </a:r>
            <a:endParaRPr lang="fr-FR" sz="1400" dirty="0">
              <a:solidFill>
                <a:srgbClr val="CC000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640169" y="1381125"/>
            <a:ext cx="1981821" cy="6000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 smtClean="0"/>
              <a:t>Pixel Suivant</a:t>
            </a:r>
            <a:endParaRPr lang="fr-FR" sz="1400" dirty="0"/>
          </a:p>
        </p:txBody>
      </p:sp>
      <p:sp>
        <p:nvSpPr>
          <p:cNvPr id="52" name="Rectangle 51"/>
          <p:cNvSpPr/>
          <p:nvPr/>
        </p:nvSpPr>
        <p:spPr>
          <a:xfrm>
            <a:off x="4640168" y="2352675"/>
            <a:ext cx="1981821" cy="6000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 smtClean="0"/>
              <a:t>Secret += 2 LSB de</a:t>
            </a:r>
            <a:r>
              <a:rPr lang="fr-FR" sz="1400" dirty="0" smtClean="0">
                <a:solidFill>
                  <a:srgbClr val="0070C0"/>
                </a:solidFill>
              </a:rPr>
              <a:t> CH1</a:t>
            </a:r>
          </a:p>
          <a:p>
            <a:pPr algn="ctr"/>
            <a:r>
              <a:rPr lang="fr-FR" sz="1400" dirty="0" smtClean="0"/>
              <a:t>Pixel Suivant</a:t>
            </a:r>
            <a:endParaRPr lang="fr-FR" sz="1400" dirty="0"/>
          </a:p>
        </p:txBody>
      </p:sp>
      <p:sp>
        <p:nvSpPr>
          <p:cNvPr id="53" name="Rectangle 52"/>
          <p:cNvSpPr/>
          <p:nvPr/>
        </p:nvSpPr>
        <p:spPr>
          <a:xfrm>
            <a:off x="4640168" y="3324224"/>
            <a:ext cx="1981821" cy="6000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/>
              <a:t>Secret += 2 LSB de</a:t>
            </a:r>
            <a:r>
              <a:rPr lang="fr-FR" sz="1400" dirty="0">
                <a:solidFill>
                  <a:srgbClr val="0070C0"/>
                </a:solidFill>
              </a:rPr>
              <a:t> </a:t>
            </a:r>
            <a:r>
              <a:rPr lang="fr-FR" sz="1400" dirty="0" smtClean="0">
                <a:solidFill>
                  <a:srgbClr val="00B050"/>
                </a:solidFill>
              </a:rPr>
              <a:t>CH2</a:t>
            </a:r>
            <a:endParaRPr lang="fr-FR" sz="1400" dirty="0">
              <a:solidFill>
                <a:srgbClr val="00B050"/>
              </a:solidFill>
            </a:endParaRPr>
          </a:p>
          <a:p>
            <a:pPr algn="ctr"/>
            <a:r>
              <a:rPr lang="fr-FR" sz="1400" dirty="0" smtClean="0"/>
              <a:t>Pixel Suivant</a:t>
            </a:r>
            <a:endParaRPr lang="fr-FR" sz="1400" dirty="0"/>
          </a:p>
        </p:txBody>
      </p:sp>
      <p:sp>
        <p:nvSpPr>
          <p:cNvPr id="54" name="Rectangle 53"/>
          <p:cNvSpPr/>
          <p:nvPr/>
        </p:nvSpPr>
        <p:spPr>
          <a:xfrm>
            <a:off x="4640168" y="4295775"/>
            <a:ext cx="1981821" cy="6000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/>
              <a:t>Secret += 2 LSB de</a:t>
            </a:r>
            <a:r>
              <a:rPr lang="fr-FR" sz="1400" dirty="0">
                <a:solidFill>
                  <a:srgbClr val="0070C0"/>
                </a:solidFill>
              </a:rPr>
              <a:t> </a:t>
            </a:r>
            <a:r>
              <a:rPr lang="fr-FR" sz="1400" dirty="0" smtClean="0">
                <a:solidFill>
                  <a:srgbClr val="0070C0"/>
                </a:solidFill>
              </a:rPr>
              <a:t>CH1</a:t>
            </a:r>
          </a:p>
          <a:p>
            <a:pPr algn="ctr"/>
            <a:r>
              <a:rPr lang="fr-FR" sz="1400" dirty="0"/>
              <a:t>Secret += 2 LSB de</a:t>
            </a:r>
            <a:r>
              <a:rPr lang="fr-FR" sz="1400" dirty="0">
                <a:solidFill>
                  <a:srgbClr val="0070C0"/>
                </a:solidFill>
              </a:rPr>
              <a:t> </a:t>
            </a:r>
            <a:r>
              <a:rPr lang="fr-FR" sz="1400" dirty="0" smtClean="0">
                <a:solidFill>
                  <a:srgbClr val="00B050"/>
                </a:solidFill>
              </a:rPr>
              <a:t>CH2</a:t>
            </a:r>
            <a:endParaRPr lang="fr-FR" sz="1400" dirty="0">
              <a:solidFill>
                <a:srgbClr val="00B050"/>
              </a:solidFill>
            </a:endParaRPr>
          </a:p>
          <a:p>
            <a:pPr algn="ctr"/>
            <a:r>
              <a:rPr lang="fr-FR" sz="1400" dirty="0" smtClean="0"/>
              <a:t>Pixel Suivant</a:t>
            </a:r>
            <a:endParaRPr lang="fr-FR" sz="1400" dirty="0"/>
          </a:p>
        </p:txBody>
      </p:sp>
      <p:cxnSp>
        <p:nvCxnSpPr>
          <p:cNvPr id="55" name="Connecteur droit avec flèche 54"/>
          <p:cNvCxnSpPr>
            <a:stCxn id="2" idx="3"/>
            <a:endCxn id="51" idx="1"/>
          </p:cNvCxnSpPr>
          <p:nvPr/>
        </p:nvCxnSpPr>
        <p:spPr>
          <a:xfrm>
            <a:off x="3829050" y="1681163"/>
            <a:ext cx="811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eur droit avec flèche 57"/>
          <p:cNvCxnSpPr>
            <a:stCxn id="36" idx="3"/>
            <a:endCxn id="52" idx="1"/>
          </p:cNvCxnSpPr>
          <p:nvPr/>
        </p:nvCxnSpPr>
        <p:spPr>
          <a:xfrm>
            <a:off x="3829050" y="2652713"/>
            <a:ext cx="8111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Connecteur droit avec flèche 60"/>
          <p:cNvCxnSpPr>
            <a:stCxn id="38" idx="3"/>
            <a:endCxn id="53" idx="1"/>
          </p:cNvCxnSpPr>
          <p:nvPr/>
        </p:nvCxnSpPr>
        <p:spPr>
          <a:xfrm flipV="1">
            <a:off x="3829050" y="3624262"/>
            <a:ext cx="81111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necteur droit avec flèche 63"/>
          <p:cNvCxnSpPr>
            <a:stCxn id="39" idx="3"/>
            <a:endCxn id="54" idx="1"/>
          </p:cNvCxnSpPr>
          <p:nvPr/>
        </p:nvCxnSpPr>
        <p:spPr>
          <a:xfrm>
            <a:off x="3829050" y="4595813"/>
            <a:ext cx="8111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ZoneTexte 66"/>
          <p:cNvSpPr txBox="1"/>
          <p:nvPr/>
        </p:nvSpPr>
        <p:spPr>
          <a:xfrm>
            <a:off x="4016777" y="1381125"/>
            <a:ext cx="4267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rgbClr val="92D050"/>
                </a:solidFill>
              </a:rPr>
              <a:t>Oui</a:t>
            </a:r>
            <a:endParaRPr lang="fr-FR" sz="1400" dirty="0">
              <a:solidFill>
                <a:srgbClr val="92D050"/>
              </a:solidFill>
            </a:endParaRPr>
          </a:p>
        </p:txBody>
      </p:sp>
      <p:sp>
        <p:nvSpPr>
          <p:cNvPr id="68" name="ZoneTexte 67"/>
          <p:cNvSpPr txBox="1"/>
          <p:nvPr/>
        </p:nvSpPr>
        <p:spPr>
          <a:xfrm>
            <a:off x="4016777" y="2368748"/>
            <a:ext cx="4267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rgbClr val="92D050"/>
                </a:solidFill>
              </a:rPr>
              <a:t>Oui</a:t>
            </a:r>
            <a:endParaRPr lang="fr-FR" sz="1400" dirty="0">
              <a:solidFill>
                <a:srgbClr val="92D050"/>
              </a:solidFill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4016777" y="3324523"/>
            <a:ext cx="4267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rgbClr val="92D050"/>
                </a:solidFill>
              </a:rPr>
              <a:t>Oui</a:t>
            </a:r>
            <a:endParaRPr lang="fr-FR" sz="1400" dirty="0">
              <a:solidFill>
                <a:srgbClr val="92D050"/>
              </a:solidFill>
            </a:endParaRPr>
          </a:p>
        </p:txBody>
      </p:sp>
      <p:sp>
        <p:nvSpPr>
          <p:cNvPr id="70" name="ZoneTexte 69"/>
          <p:cNvSpPr txBox="1"/>
          <p:nvPr/>
        </p:nvSpPr>
        <p:spPr>
          <a:xfrm>
            <a:off x="4016777" y="4305598"/>
            <a:ext cx="4267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rgbClr val="92D050"/>
                </a:solidFill>
              </a:rPr>
              <a:t>Oui</a:t>
            </a:r>
            <a:endParaRPr lang="fr-FR" sz="1400" dirty="0">
              <a:solidFill>
                <a:srgbClr val="92D050"/>
              </a:solidFill>
            </a:endParaRPr>
          </a:p>
        </p:txBody>
      </p:sp>
      <p:cxnSp>
        <p:nvCxnSpPr>
          <p:cNvPr id="77" name="Connecteur en angle 76"/>
          <p:cNvCxnSpPr>
            <a:stCxn id="51" idx="3"/>
            <a:endCxn id="5" idx="1"/>
          </p:cNvCxnSpPr>
          <p:nvPr/>
        </p:nvCxnSpPr>
        <p:spPr>
          <a:xfrm flipH="1" flipV="1">
            <a:off x="2206813" y="709613"/>
            <a:ext cx="4415177" cy="971550"/>
          </a:xfrm>
          <a:prstGeom prst="bentConnector5">
            <a:avLst>
              <a:gd name="adj1" fmla="val -18985"/>
              <a:gd name="adj2" fmla="val -369278"/>
              <a:gd name="adj3" fmla="val 11725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86"/>
          <p:cNvCxnSpPr>
            <a:stCxn id="52" idx="3"/>
          </p:cNvCxnSpPr>
          <p:nvPr/>
        </p:nvCxnSpPr>
        <p:spPr>
          <a:xfrm flipV="1">
            <a:off x="6621989" y="2652712"/>
            <a:ext cx="836086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87"/>
          <p:cNvCxnSpPr>
            <a:stCxn id="53" idx="3"/>
          </p:cNvCxnSpPr>
          <p:nvPr/>
        </p:nvCxnSpPr>
        <p:spPr>
          <a:xfrm>
            <a:off x="6621989" y="3624262"/>
            <a:ext cx="836086" cy="80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88"/>
          <p:cNvCxnSpPr>
            <a:stCxn id="54" idx="3"/>
          </p:cNvCxnSpPr>
          <p:nvPr/>
        </p:nvCxnSpPr>
        <p:spPr>
          <a:xfrm>
            <a:off x="6621989" y="4595813"/>
            <a:ext cx="836086" cy="80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77838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Définition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smtClean="0"/>
              <a:t>La </a:t>
            </a:r>
            <a:r>
              <a:rPr lang="fr-FR" dirty="0" smtClean="0">
                <a:solidFill>
                  <a:srgbClr val="CC0000"/>
                </a:solidFill>
              </a:rPr>
              <a:t>stéganographie</a:t>
            </a:r>
            <a:r>
              <a:rPr lang="fr-FR" dirty="0" smtClean="0"/>
              <a:t> est « </a:t>
            </a:r>
            <a:r>
              <a:rPr lang="fr-FR" dirty="0" smtClean="0">
                <a:solidFill>
                  <a:srgbClr val="CC0000"/>
                </a:solidFill>
              </a:rPr>
              <a:t>l’art de la dissimulation</a:t>
            </a:r>
            <a:r>
              <a:rPr lang="fr-FR" dirty="0" smtClean="0"/>
              <a:t> » ( = Cacher un message ).</a:t>
            </a:r>
          </a:p>
          <a:p>
            <a:r>
              <a:rPr lang="fr-FR" dirty="0" smtClean="0"/>
              <a:t>La </a:t>
            </a:r>
            <a:r>
              <a:rPr lang="fr-FR" dirty="0" smtClean="0">
                <a:solidFill>
                  <a:srgbClr val="CC0000"/>
                </a:solidFill>
              </a:rPr>
              <a:t>Cryptographie</a:t>
            </a:r>
            <a:r>
              <a:rPr lang="fr-FR" dirty="0" smtClean="0"/>
              <a:t> est « </a:t>
            </a:r>
            <a:r>
              <a:rPr lang="fr-FR" dirty="0" smtClean="0">
                <a:solidFill>
                  <a:srgbClr val="CC0000"/>
                </a:solidFill>
              </a:rPr>
              <a:t>l’art du secret</a:t>
            </a:r>
            <a:r>
              <a:rPr lang="fr-FR" dirty="0" smtClean="0"/>
              <a:t> » ( = Rendre un message inintelligible ).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62246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30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"/>
          <a:stretch/>
        </p:blipFill>
        <p:spPr>
          <a:xfrm>
            <a:off x="-362857" y="0"/>
            <a:ext cx="13077144" cy="685800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9085943" y="736105"/>
            <a:ext cx="31060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Moi, </a:t>
            </a:r>
            <a:r>
              <a:rPr lang="fr-FR" dirty="0" smtClean="0"/>
              <a:t>essayant de comprendre </a:t>
            </a:r>
            <a:r>
              <a:rPr lang="fr-FR" dirty="0"/>
              <a:t>la </a:t>
            </a:r>
            <a:r>
              <a:rPr lang="fr-FR" dirty="0" smtClean="0"/>
              <a:t>doc’ sur </a:t>
            </a:r>
            <a:r>
              <a:rPr lang="fr-FR" dirty="0"/>
              <a:t>P.I.T.</a:t>
            </a:r>
          </a:p>
          <a:p>
            <a:endParaRPr lang="fr-FR" dirty="0"/>
          </a:p>
        </p:txBody>
      </p:sp>
      <p:sp>
        <p:nvSpPr>
          <p:cNvPr id="8" name="Flèche vers le bas 7"/>
          <p:cNvSpPr/>
          <p:nvPr/>
        </p:nvSpPr>
        <p:spPr>
          <a:xfrm rot="3600000">
            <a:off x="9635048" y="981208"/>
            <a:ext cx="168567" cy="178845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86471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Pour Aller plus loin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 smtClean="0"/>
              <a:t>Steganographie</a:t>
            </a:r>
            <a:r>
              <a:rPr lang="fr-FR" dirty="0" smtClean="0"/>
              <a:t> dans le son (spectre, </a:t>
            </a:r>
            <a:r>
              <a:rPr lang="fr-FR" dirty="0" err="1" smtClean="0"/>
              <a:t>frequences</a:t>
            </a:r>
            <a:r>
              <a:rPr lang="fr-FR" dirty="0" smtClean="0"/>
              <a:t> inaudibles, …)</a:t>
            </a:r>
          </a:p>
          <a:p>
            <a:r>
              <a:rPr lang="fr-FR" dirty="0" smtClean="0"/>
              <a:t>Fichier polyglottes</a:t>
            </a:r>
          </a:p>
          <a:p>
            <a:r>
              <a:rPr lang="fr-FR" dirty="0" err="1" smtClean="0"/>
              <a:t>Angecryption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31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349" y="2335303"/>
            <a:ext cx="2298457" cy="303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31339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Sources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>
                <a:solidFill>
                  <a:srgbClr val="CC0000"/>
                </a:solidFill>
                <a:hlinkClick r:id="rId3"/>
              </a:rPr>
              <a:t>https://fr.wikipedia.org/wiki/Stéganographie</a:t>
            </a:r>
          </a:p>
          <a:p>
            <a:r>
              <a:rPr lang="fr-FR" dirty="0" smtClean="0">
                <a:solidFill>
                  <a:srgbClr val="CC0000"/>
                </a:solidFill>
                <a:hlinkClick r:id="rId3"/>
              </a:rPr>
              <a:t>https</a:t>
            </a:r>
            <a:r>
              <a:rPr lang="fr-FR" dirty="0">
                <a:solidFill>
                  <a:srgbClr val="CC0000"/>
                </a:solidFill>
                <a:hlinkClick r:id="rId3"/>
              </a:rPr>
              <a:t>://</a:t>
            </a:r>
            <a:r>
              <a:rPr lang="fr-FR" dirty="0" smtClean="0">
                <a:solidFill>
                  <a:srgbClr val="CC0000"/>
                </a:solidFill>
                <a:hlinkClick r:id="rId3"/>
              </a:rPr>
              <a:t>fr.wikipedia.org/wiki/Micropoint</a:t>
            </a:r>
          </a:p>
          <a:p>
            <a:r>
              <a:rPr lang="fr-FR" dirty="0" smtClean="0"/>
              <a:t>Charles </a:t>
            </a:r>
            <a:r>
              <a:rPr lang="fr-FR" dirty="0" err="1" smtClean="0"/>
              <a:t>Preaux</a:t>
            </a:r>
            <a:r>
              <a:rPr lang="fr-FR" dirty="0" smtClean="0"/>
              <a:t> - Ingénierie </a:t>
            </a:r>
            <a:r>
              <a:rPr lang="fr-FR" dirty="0"/>
              <a:t>des systèmes </a:t>
            </a:r>
            <a:r>
              <a:rPr lang="fr-FR" dirty="0" smtClean="0"/>
              <a:t>( Introduction )</a:t>
            </a:r>
            <a:endParaRPr lang="fr-FR" dirty="0" smtClean="0">
              <a:hlinkClick r:id="rId3"/>
            </a:endParaRPr>
          </a:p>
          <a:p>
            <a:r>
              <a:rPr lang="fr-FR" dirty="0">
                <a:hlinkClick r:id="rId3"/>
              </a:rPr>
              <a:t>https://</a:t>
            </a:r>
            <a:r>
              <a:rPr lang="fr-FR" dirty="0" smtClean="0">
                <a:hlinkClick r:id="rId3"/>
              </a:rPr>
              <a:t>www.2eguerremondiale.fr/dossiers/le_saviez_vous/micropoints</a:t>
            </a:r>
          </a:p>
          <a:p>
            <a:r>
              <a:rPr lang="fr-FR" dirty="0" smtClean="0">
                <a:hlinkClick r:id="rId3"/>
              </a:rPr>
              <a:t>https://fr.wikipedia.org/wiki/Tatouage_num%C3%A9rique</a:t>
            </a:r>
          </a:p>
          <a:p>
            <a:r>
              <a:rPr lang="fr-FR" dirty="0" smtClean="0">
                <a:hlinkClick r:id="rId3"/>
              </a:rPr>
              <a:t>https</a:t>
            </a:r>
            <a:r>
              <a:rPr lang="fr-FR" dirty="0">
                <a:hlinkClick r:id="rId3"/>
              </a:rPr>
              <a:t>://</a:t>
            </a:r>
            <a:r>
              <a:rPr lang="fr-FR" dirty="0" smtClean="0">
                <a:hlinkClick r:id="rId3"/>
              </a:rPr>
              <a:t>en.wikipedia.org/wiki/Printer_steganography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68491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Sources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7976" y="2542001"/>
            <a:ext cx="10394707" cy="3360659"/>
          </a:xfrm>
        </p:spPr>
        <p:txBody>
          <a:bodyPr>
            <a:normAutofit/>
          </a:bodyPr>
          <a:lstStyle/>
          <a:p>
            <a:r>
              <a:rPr lang="fr-FR" dirty="0"/>
              <a:t>Playboy Magazine. </a:t>
            </a:r>
            <a:r>
              <a:rPr lang="fr-FR" dirty="0" err="1"/>
              <a:t>November</a:t>
            </a:r>
            <a:r>
              <a:rPr lang="fr-FR" dirty="0"/>
              <a:t> 1972</a:t>
            </a:r>
            <a:r>
              <a:rPr lang="fr-FR" dirty="0" smtClean="0"/>
              <a:t> - </a:t>
            </a:r>
            <a:r>
              <a:rPr lang="fr-FR" dirty="0"/>
              <a:t>Lena </a:t>
            </a:r>
            <a:r>
              <a:rPr lang="fr-FR" dirty="0" err="1" smtClean="0"/>
              <a:t>Söderberg</a:t>
            </a:r>
            <a:endParaRPr lang="fr-FR" dirty="0" smtClean="0"/>
          </a:p>
          <a:p>
            <a:r>
              <a:rPr lang="fr-FR" dirty="0"/>
              <a:t>https://fr.wikipedia.org/wiki/Autost%C3%A9r%C3%A9ogramme</a:t>
            </a:r>
            <a:endParaRPr lang="fr-FR" dirty="0" smtClean="0"/>
          </a:p>
          <a:p>
            <a:r>
              <a:rPr lang="en-US" dirty="0" smtClean="0"/>
              <a:t>Pixel </a:t>
            </a:r>
            <a:r>
              <a:rPr lang="en-US" dirty="0"/>
              <a:t>Indicator Technique for RGB Image Steganography - Adnan Abdul - Aziz </a:t>
            </a:r>
            <a:r>
              <a:rPr lang="en-US" dirty="0" err="1" smtClean="0"/>
              <a:t>Gutub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youtu.be/teShYhts2So?t=1m26s</a:t>
            </a:r>
            <a:r>
              <a:rPr lang="en-US" dirty="0" smtClean="0"/>
              <a:t> </a:t>
            </a:r>
          </a:p>
          <a:p>
            <a:r>
              <a:rPr lang="fr-FR" dirty="0">
                <a:hlinkClick r:id="rId4"/>
              </a:rPr>
              <a:t>https://www.nolimitsecu.fr/ange-albertini-funky-file-formats</a:t>
            </a:r>
            <a:r>
              <a:rPr lang="fr-FR" dirty="0" smtClean="0">
                <a:hlinkClick r:id="rId4"/>
              </a:rPr>
              <a:t>/</a:t>
            </a:r>
            <a:endParaRPr lang="fr-FR" dirty="0" smtClean="0"/>
          </a:p>
          <a:p>
            <a:r>
              <a:rPr lang="fr-FR" dirty="0">
                <a:hlinkClick r:id="rId5"/>
              </a:rPr>
              <a:t>http://</a:t>
            </a:r>
            <a:r>
              <a:rPr lang="fr-FR" dirty="0" smtClean="0">
                <a:hlinkClick r:id="rId5"/>
              </a:rPr>
              <a:t>quack1.me/fichiers_polyglottes.html</a:t>
            </a:r>
            <a:r>
              <a:rPr lang="fr-FR" dirty="0" smtClean="0"/>
              <a:t> 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33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83751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Sources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265218"/>
            <a:ext cx="10394707" cy="3109367"/>
          </a:xfrm>
        </p:spPr>
        <p:txBody>
          <a:bodyPr/>
          <a:lstStyle/>
          <a:p>
            <a:r>
              <a:rPr lang="fr-FR" dirty="0"/>
              <a:t>EN - Pixel </a:t>
            </a:r>
            <a:r>
              <a:rPr lang="fr-FR" dirty="0" err="1"/>
              <a:t>Indicator</a:t>
            </a:r>
            <a:r>
              <a:rPr lang="fr-FR" dirty="0"/>
              <a:t> Technique for RGB Image </a:t>
            </a:r>
            <a:r>
              <a:rPr lang="fr-FR" dirty="0" err="1"/>
              <a:t>Steganography</a:t>
            </a:r>
            <a:r>
              <a:rPr lang="fr-FR" dirty="0"/>
              <a:t> - Adnan Abdul - Aziz </a:t>
            </a:r>
            <a:r>
              <a:rPr lang="fr-FR" dirty="0" err="1" smtClean="0"/>
              <a:t>Gutub</a:t>
            </a:r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34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512452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37" y="0"/>
            <a:ext cx="12202437" cy="6858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Merci	</a:t>
            </a:r>
            <a:endParaRPr lang="fr-FR" dirty="0"/>
          </a:p>
        </p:txBody>
      </p:sp>
      <p:sp>
        <p:nvSpPr>
          <p:cNvPr id="4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16439" y="5424054"/>
            <a:ext cx="4925288" cy="1001520"/>
          </a:xfrm>
          <a:solidFill>
            <a:srgbClr val="F8F8F8">
              <a:alpha val="83922"/>
            </a:srgb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/>
              <a:t>Scripts, Images, Outils, Diapo :</a:t>
            </a:r>
          </a:p>
          <a:p>
            <a:pPr marL="0" indent="0">
              <a:buNone/>
            </a:pPr>
            <a:r>
              <a:rPr lang="fr-FR" dirty="0" smtClean="0"/>
              <a:t>https</a:t>
            </a:r>
            <a:r>
              <a:rPr lang="fr-FR" dirty="0"/>
              <a:t>://</a:t>
            </a:r>
            <a:r>
              <a:rPr lang="fr-FR" dirty="0">
                <a:solidFill>
                  <a:srgbClr val="002060"/>
                </a:solidFill>
              </a:rPr>
              <a:t>github.com</a:t>
            </a:r>
            <a:r>
              <a:rPr lang="fr-FR" dirty="0">
                <a:solidFill>
                  <a:srgbClr val="FF0000"/>
                </a:solidFill>
              </a:rPr>
              <a:t>/Zeecka</a:t>
            </a:r>
            <a:r>
              <a:rPr lang="fr-FR" dirty="0">
                <a:solidFill>
                  <a:srgbClr val="00B050"/>
                </a:solidFill>
              </a:rPr>
              <a:t>/DiapoStegano</a:t>
            </a:r>
          </a:p>
        </p:txBody>
      </p:sp>
    </p:spTree>
    <p:extLst>
      <p:ext uri="{BB962C8B-B14F-4D97-AF65-F5344CB8AC3E}">
        <p14:creationId xmlns:p14="http://schemas.microsoft.com/office/powerpoint/2010/main" val="2568383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Historique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2" y="1837765"/>
            <a:ext cx="3367250" cy="22154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478" y="1834493"/>
            <a:ext cx="3331386" cy="22220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801" y="1834493"/>
            <a:ext cx="2644881" cy="22187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3229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Aujourd'hui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smtClean="0"/>
              <a:t>CIA / NSA ? </a:t>
            </a:r>
          </a:p>
          <a:p>
            <a:r>
              <a:rPr lang="fr-FR" dirty="0" smtClean="0"/>
              <a:t>Recrutement</a:t>
            </a:r>
          </a:p>
          <a:p>
            <a:r>
              <a:rPr lang="fr-FR" dirty="0" smtClean="0"/>
              <a:t>Malware ( Exfiltration )</a:t>
            </a:r>
          </a:p>
          <a:p>
            <a:r>
              <a:rPr lang="fr-FR" dirty="0" smtClean="0"/>
              <a:t>Watermarking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0217" y="2188021"/>
            <a:ext cx="4252022" cy="239176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193" y="2196813"/>
            <a:ext cx="2978713" cy="2382970"/>
          </a:xfrm>
          <a:prstGeom prst="rect">
            <a:avLst/>
          </a:prstGeom>
        </p:spPr>
      </p:pic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8578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Watermarking « Visible »</a:t>
            </a:r>
            <a:endParaRPr lang="fr-FR" dirty="0"/>
          </a:p>
        </p:txBody>
      </p:sp>
      <p:sp>
        <p:nvSpPr>
          <p:cNvPr id="6" name="Flèche droite 5"/>
          <p:cNvSpPr/>
          <p:nvPr/>
        </p:nvSpPr>
        <p:spPr>
          <a:xfrm>
            <a:off x="6740714" y="2504694"/>
            <a:ext cx="4096512" cy="16733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6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1413934"/>
            <a:ext cx="43434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15750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76"/>
            <a:ext cx="12192000" cy="68579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995" y="634617"/>
            <a:ext cx="8064010" cy="5588841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7656784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Watermarking « INVISIBLE »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>
                <a:solidFill>
                  <a:srgbClr val="CC0000"/>
                </a:solidFill>
              </a:rPr>
              <a:t>1990</a:t>
            </a:r>
            <a:r>
              <a:rPr lang="fr-FR" dirty="0"/>
              <a:t>: Xerox utilise des « </a:t>
            </a:r>
            <a:r>
              <a:rPr lang="fr-FR" dirty="0">
                <a:solidFill>
                  <a:srgbClr val="CC0000"/>
                </a:solidFill>
              </a:rPr>
              <a:t>points jaunes</a:t>
            </a:r>
            <a:r>
              <a:rPr lang="fr-FR" dirty="0"/>
              <a:t> » presque invisibles pour identifier les imprimantes.</a:t>
            </a:r>
          </a:p>
          <a:p>
            <a:r>
              <a:rPr lang="fr-FR" dirty="0">
                <a:solidFill>
                  <a:srgbClr val="CC0000"/>
                </a:solidFill>
              </a:rPr>
              <a:t>2005</a:t>
            </a:r>
            <a:r>
              <a:rPr lang="fr-FR" dirty="0"/>
              <a:t>: L’E.F.F ( </a:t>
            </a:r>
            <a:r>
              <a:rPr lang="fr-FR" dirty="0" err="1"/>
              <a:t>Electronic</a:t>
            </a:r>
            <a:r>
              <a:rPr lang="fr-FR" dirty="0"/>
              <a:t> Frontier </a:t>
            </a:r>
            <a:r>
              <a:rPr lang="fr-FR" dirty="0" err="1"/>
              <a:t>Foundation</a:t>
            </a:r>
            <a:r>
              <a:rPr lang="fr-FR" dirty="0"/>
              <a:t>) </a:t>
            </a:r>
            <a:r>
              <a:rPr lang="fr-FR" dirty="0">
                <a:solidFill>
                  <a:srgbClr val="CC0000"/>
                </a:solidFill>
              </a:rPr>
              <a:t>crack le </a:t>
            </a:r>
            <a:r>
              <a:rPr lang="fr-FR" dirty="0" smtClean="0">
                <a:solidFill>
                  <a:srgbClr val="CC0000"/>
                </a:solidFill>
              </a:rPr>
              <a:t>code</a:t>
            </a:r>
            <a:r>
              <a:rPr lang="fr-FR" dirty="0" smtClean="0"/>
              <a:t> d'identification </a:t>
            </a:r>
            <a:r>
              <a:rPr lang="fr-FR" dirty="0"/>
              <a:t>Xerox </a:t>
            </a:r>
            <a:r>
              <a:rPr lang="fr-FR" dirty="0" err="1"/>
              <a:t>DocuColor</a:t>
            </a:r>
            <a:r>
              <a:rPr lang="fr-FR" dirty="0"/>
              <a:t>.</a:t>
            </a:r>
          </a:p>
          <a:p>
            <a:r>
              <a:rPr lang="fr-FR" dirty="0">
                <a:solidFill>
                  <a:srgbClr val="CC0000"/>
                </a:solidFill>
              </a:rPr>
              <a:t>2017</a:t>
            </a:r>
            <a:r>
              <a:rPr lang="fr-FR" dirty="0"/>
              <a:t>: « Reality Winner </a:t>
            </a:r>
            <a:r>
              <a:rPr lang="fr-FR" dirty="0" smtClean="0"/>
              <a:t>» accusée de </a:t>
            </a:r>
            <a:r>
              <a:rPr lang="fr-FR" dirty="0" err="1" smtClean="0"/>
              <a:t>leak</a:t>
            </a:r>
            <a:r>
              <a:rPr lang="fr-FR" dirty="0" smtClean="0"/>
              <a:t> de </a:t>
            </a:r>
            <a:r>
              <a:rPr lang="fr-FR" dirty="0" smtClean="0">
                <a:solidFill>
                  <a:srgbClr val="CC0000"/>
                </a:solidFill>
              </a:rPr>
              <a:t>documents de la NSA</a:t>
            </a:r>
            <a:r>
              <a:rPr lang="fr-FR" dirty="0" smtClean="0"/>
              <a:t> utilisant un « </a:t>
            </a:r>
            <a:r>
              <a:rPr lang="fr-FR" dirty="0" smtClean="0">
                <a:solidFill>
                  <a:srgbClr val="CC0000"/>
                </a:solidFill>
              </a:rPr>
              <a:t>motif de </a:t>
            </a:r>
            <a:r>
              <a:rPr lang="fr-FR" dirty="0" err="1" smtClean="0">
                <a:solidFill>
                  <a:srgbClr val="CC0000"/>
                </a:solidFill>
              </a:rPr>
              <a:t>micropoints</a:t>
            </a:r>
            <a:r>
              <a:rPr lang="fr-FR" dirty="0" smtClean="0"/>
              <a:t> ».</a:t>
            </a: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277" y="613414"/>
            <a:ext cx="2472838" cy="1449982"/>
          </a:xfrm>
          <a:prstGeom prst="rect">
            <a:avLst/>
          </a:prstGeom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78348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Couleurs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567E4-6F59-4D8E-BAB2-DA719AE98804}" type="slidenum">
              <a:rPr lang="fr-FR" smtClean="0"/>
              <a:t>9</a:t>
            </a:fld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3668582" y="2113822"/>
            <a:ext cx="553915" cy="5715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4222497" y="2113822"/>
            <a:ext cx="553915" cy="571500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4776412" y="2113822"/>
            <a:ext cx="553915" cy="571500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5330327" y="2113822"/>
            <a:ext cx="553915" cy="5715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6067315" y="2214178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Plusieurs « </a:t>
            </a:r>
            <a:r>
              <a:rPr lang="fr-FR" dirty="0" err="1" smtClean="0"/>
              <a:t>layers</a:t>
            </a:r>
            <a:r>
              <a:rPr lang="fr-FR" dirty="0" smtClean="0"/>
              <a:t> »</a:t>
            </a:r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685801" y="2113094"/>
            <a:ext cx="553915" cy="5715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1561240" y="2214178"/>
            <a:ext cx="210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Est composée de</a:t>
            </a:r>
            <a:endParaRPr lang="fr-FR" dirty="0"/>
          </a:p>
        </p:txBody>
      </p:sp>
      <p:sp>
        <p:nvSpPr>
          <p:cNvPr id="12" name="Rectangle 11"/>
          <p:cNvSpPr/>
          <p:nvPr/>
        </p:nvSpPr>
        <p:spPr>
          <a:xfrm>
            <a:off x="3668582" y="3629030"/>
            <a:ext cx="553915" cy="571500"/>
          </a:xfrm>
          <a:prstGeom prst="rect">
            <a:avLst/>
          </a:prstGeom>
          <a:solidFill>
            <a:srgbClr val="7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4222497" y="3629030"/>
            <a:ext cx="553915" cy="571500"/>
          </a:xfrm>
          <a:prstGeom prst="rect">
            <a:avLst/>
          </a:prstGeom>
          <a:solidFill>
            <a:srgbClr val="003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4776412" y="3629030"/>
            <a:ext cx="553915" cy="571500"/>
          </a:xfrm>
          <a:prstGeom prst="rect">
            <a:avLst/>
          </a:prstGeom>
          <a:solidFill>
            <a:srgbClr val="0000A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5330327" y="3629030"/>
            <a:ext cx="553915" cy="5715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6067314" y="3730114"/>
            <a:ext cx="37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Plusieurs nuances pour chaque layer</a:t>
            </a:r>
            <a:endParaRPr lang="fr-FR" dirty="0"/>
          </a:p>
        </p:txBody>
      </p:sp>
      <p:cxnSp>
        <p:nvCxnSpPr>
          <p:cNvPr id="18" name="Connecteur droit avec flèche 17"/>
          <p:cNvCxnSpPr>
            <a:stCxn id="5" idx="2"/>
            <a:endCxn id="12" idx="0"/>
          </p:cNvCxnSpPr>
          <p:nvPr/>
        </p:nvCxnSpPr>
        <p:spPr>
          <a:xfrm>
            <a:off x="3945540" y="2685322"/>
            <a:ext cx="0" cy="9437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6" idx="2"/>
            <a:endCxn id="13" idx="0"/>
          </p:cNvCxnSpPr>
          <p:nvPr/>
        </p:nvCxnSpPr>
        <p:spPr>
          <a:xfrm>
            <a:off x="4499455" y="2685322"/>
            <a:ext cx="0" cy="9437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>
            <a:stCxn id="7" idx="2"/>
            <a:endCxn id="14" idx="0"/>
          </p:cNvCxnSpPr>
          <p:nvPr/>
        </p:nvCxnSpPr>
        <p:spPr>
          <a:xfrm>
            <a:off x="5053370" y="2685322"/>
            <a:ext cx="0" cy="9437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>
            <a:stCxn id="8" idx="2"/>
            <a:endCxn id="15" idx="0"/>
          </p:cNvCxnSpPr>
          <p:nvPr/>
        </p:nvCxnSpPr>
        <p:spPr>
          <a:xfrm>
            <a:off x="5607285" y="2685322"/>
            <a:ext cx="0" cy="9437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9029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and événement">
  <a:themeElements>
    <a:clrScheme name="Grand événem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Grand événem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and événem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846</TotalTime>
  <Words>753</Words>
  <Application>Microsoft Office PowerPoint</Application>
  <PresentationFormat>Grand écran</PresentationFormat>
  <Paragraphs>245</Paragraphs>
  <Slides>35</Slides>
  <Notes>35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0" baseType="lpstr">
      <vt:lpstr>Arial</vt:lpstr>
      <vt:lpstr>Calibri</vt:lpstr>
      <vt:lpstr>Impact</vt:lpstr>
      <vt:lpstr>Wingdings</vt:lpstr>
      <vt:lpstr>Grand événement</vt:lpstr>
      <vt:lpstr>Stéganographie</vt:lpstr>
      <vt:lpstr>Sommaire</vt:lpstr>
      <vt:lpstr>Définition</vt:lpstr>
      <vt:lpstr>Historique</vt:lpstr>
      <vt:lpstr>Aujourd'hui ?</vt:lpstr>
      <vt:lpstr>Watermarking « Visible »</vt:lpstr>
      <vt:lpstr>Présentation PowerPoint</vt:lpstr>
      <vt:lpstr>Watermarking « INVISIBLE »</vt:lpstr>
      <vt:lpstr>Couleurs</vt:lpstr>
      <vt:lpstr>Couleurs :  Mode RGB(A)</vt:lpstr>
      <vt:lpstr>Couleurs: Vision « binaire »</vt:lpstr>
      <vt:lpstr>Présentation PowerPoint</vt:lpstr>
      <vt:lpstr>Présentation PowerPoint</vt:lpstr>
      <vt:lpstr>MSB : Most Significant BIT</vt:lpstr>
      <vt:lpstr>Présentation PowerPoint</vt:lpstr>
      <vt:lpstr>Présentation PowerPoint</vt:lpstr>
      <vt:lpstr>Présentation PowerPoint</vt:lpstr>
      <vt:lpstr>LSB : Least Significant BIT</vt:lpstr>
      <vt:lpstr>Présentation PowerPoint</vt:lpstr>
      <vt:lpstr>Présentation PowerPoint</vt:lpstr>
      <vt:lpstr>Présentation PowerPoint</vt:lpstr>
      <vt:lpstr>Une image dans une image ?</vt:lpstr>
      <vt:lpstr>Présentation PowerPoint</vt:lpstr>
      <vt:lpstr>Présentation PowerPoint</vt:lpstr>
      <vt:lpstr>Présentation PowerPoint</vt:lpstr>
      <vt:lpstr>Stegsolve By Caesum    -    Demo</vt:lpstr>
      <vt:lpstr>Pixel Indicator Technique</vt:lpstr>
      <vt:lpstr>Présentation PowerPoint</vt:lpstr>
      <vt:lpstr>Présentation PowerPoint</vt:lpstr>
      <vt:lpstr>Présentation PowerPoint</vt:lpstr>
      <vt:lpstr>Pour Aller plus loin</vt:lpstr>
      <vt:lpstr>Sources</vt:lpstr>
      <vt:lpstr>Sources</vt:lpstr>
      <vt:lpstr>Sources</vt:lpstr>
      <vt:lpstr>Merci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Stéganographie</dc:title>
  <dc:creator>Utilisateur Windows</dc:creator>
  <cp:lastModifiedBy>Utilisateur Windows</cp:lastModifiedBy>
  <cp:revision>73</cp:revision>
  <dcterms:created xsi:type="dcterms:W3CDTF">2018-01-06T19:35:23Z</dcterms:created>
  <dcterms:modified xsi:type="dcterms:W3CDTF">2018-01-17T16:43:53Z</dcterms:modified>
</cp:coreProperties>
</file>